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aleway"/>
      <p:regular r:id="rId54"/>
      <p:bold r:id="rId55"/>
      <p:italic r:id="rId56"/>
      <p:boldItalic r:id="rId57"/>
    </p:embeddedFont>
    <p:embeddedFont>
      <p:font typeface="Lato"/>
      <p:regular r:id="rId58"/>
      <p:bold r:id="rId59"/>
      <p:italic r:id="rId60"/>
      <p:boldItalic r:id="rId61"/>
    </p:embeddedFont>
    <p:embeddedFont>
      <p:font typeface="Montserrat"/>
      <p:regular r:id="rId62"/>
      <p:bold r:id="rId63"/>
      <p:italic r:id="rId64"/>
      <p:bold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La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Oswald-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Oswald-bold.fntdata"/><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bold.fntdata"/><Relationship Id="rId10" Type="http://schemas.openxmlformats.org/officeDocument/2006/relationships/slide" Target="slides/slide5.xml"/><Relationship Id="rId54" Type="http://schemas.openxmlformats.org/officeDocument/2006/relationships/font" Target="fonts/Raleway-regular.fntdata"/><Relationship Id="rId13" Type="http://schemas.openxmlformats.org/officeDocument/2006/relationships/slide" Target="slides/slide8.xml"/><Relationship Id="rId57" Type="http://schemas.openxmlformats.org/officeDocument/2006/relationships/font" Target="fonts/Raleway-boldItalic.fntdata"/><Relationship Id="rId12" Type="http://schemas.openxmlformats.org/officeDocument/2006/relationships/slide" Target="slides/slide7.xml"/><Relationship Id="rId56" Type="http://schemas.openxmlformats.org/officeDocument/2006/relationships/font" Target="fonts/Raleway-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957b7813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957b7813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957b781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957b781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b928b6c5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b928b6c5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b928b6c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928b6c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957b78130_2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57b78130_2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1ff6836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1ff6836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ae0c8f71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ae0c8f7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ae0c8f71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ae0c8f71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957b78130_24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957b78130_24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957b78130_2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8957b78130_24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957b78130_2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8957b78130_24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957b78130_2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8957b78130_2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957b78130_24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8957b78130_24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20d18d0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20d18d0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20d18d0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20d18d0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957b78130_24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957b78130_24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957b78130_24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957b78130_24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957b78130_24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957b78130_24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957b78130_24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957b78130_24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957b78130_24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957b78130_24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57b78130_24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57b78130_24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b928b6c5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b928b6c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957b78130_24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957b78130_24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957b78130_24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957b78130_24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957b78130_24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957b78130_24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957b78130_24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957b78130_24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957b78130_24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957b78130_24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957b78130_24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957b78130_24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957b78130_24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957b78130_24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957b78130_24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957b78130_24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957b78130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957b78130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957b78130_1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957b78130_1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957b781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957b781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957b781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957b781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957b781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957b781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8.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admintesting.herokuapp.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080300" y="1387525"/>
            <a:ext cx="4537098" cy="2822399"/>
          </a:xfrm>
          <a:prstGeom prst="rect">
            <a:avLst/>
          </a:prstGeom>
          <a:noFill/>
          <a:ln>
            <a:noFill/>
          </a:ln>
        </p:spPr>
      </p:pic>
      <p:pic>
        <p:nvPicPr>
          <p:cNvPr id="136" name="Google Shape;136;p17"/>
          <p:cNvPicPr preferRelativeResize="0"/>
          <p:nvPr/>
        </p:nvPicPr>
        <p:blipFill rotWithShape="1">
          <a:blip r:embed="rId4">
            <a:alphaModFix/>
          </a:blip>
          <a:srcRect b="21554" l="0" r="0" t="21559"/>
          <a:stretch/>
        </p:blipFill>
        <p:spPr>
          <a:xfrm>
            <a:off x="4613250" y="1592825"/>
            <a:ext cx="3471199" cy="20397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7665425" y="1657925"/>
            <a:ext cx="1478576" cy="3183925"/>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600" y="1302150"/>
            <a:ext cx="3787800" cy="15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Faculty Recruitment</a:t>
            </a:r>
            <a:endParaRPr/>
          </a:p>
          <a:p>
            <a:pPr indent="0" lvl="0" marL="0" rtl="0" algn="l">
              <a:spcBef>
                <a:spcPts val="0"/>
              </a:spcBef>
              <a:spcAft>
                <a:spcPts val="0"/>
              </a:spcAft>
              <a:buNone/>
            </a:pPr>
            <a:r>
              <a:rPr lang="en"/>
              <a:t>System</a:t>
            </a:r>
            <a:endParaRPr/>
          </a:p>
        </p:txBody>
      </p:sp>
      <p:pic>
        <p:nvPicPr>
          <p:cNvPr id="139" name="Google Shape;139;p17"/>
          <p:cNvPicPr preferRelativeResize="0"/>
          <p:nvPr/>
        </p:nvPicPr>
        <p:blipFill>
          <a:blip r:embed="rId6">
            <a:alphaModFix/>
          </a:blip>
          <a:stretch>
            <a:fillRect/>
          </a:stretch>
        </p:blipFill>
        <p:spPr>
          <a:xfrm>
            <a:off x="7725775" y="1896875"/>
            <a:ext cx="1418225" cy="275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729450" y="226225"/>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Upload Vacancies</a:t>
            </a:r>
            <a:endParaRPr b="0"/>
          </a:p>
        </p:txBody>
      </p:sp>
      <p:sp>
        <p:nvSpPr>
          <p:cNvPr id="193" name="Google Shape;193;p26"/>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194" name="Google Shape;194;p26"/>
          <p:cNvPicPr preferRelativeResize="0"/>
          <p:nvPr/>
        </p:nvPicPr>
        <p:blipFill rotWithShape="1">
          <a:blip r:embed="rId3">
            <a:alphaModFix/>
          </a:blip>
          <a:srcRect b="0" l="0" r="0" t="0"/>
          <a:stretch/>
        </p:blipFill>
        <p:spPr>
          <a:xfrm>
            <a:off x="729450" y="833375"/>
            <a:ext cx="7397600" cy="415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599250" y="23925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Vacancies</a:t>
            </a:r>
            <a:r>
              <a:rPr lang="en"/>
              <a:t> Page</a:t>
            </a:r>
            <a:endParaRPr b="0"/>
          </a:p>
        </p:txBody>
      </p:sp>
      <p:sp>
        <p:nvSpPr>
          <p:cNvPr id="200" name="Google Shape;200;p27"/>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201" name="Google Shape;201;p27"/>
          <p:cNvPicPr preferRelativeResize="0"/>
          <p:nvPr/>
        </p:nvPicPr>
        <p:blipFill rotWithShape="1">
          <a:blip r:embed="rId3">
            <a:alphaModFix/>
          </a:blip>
          <a:srcRect b="2008" l="0" r="901" t="0"/>
          <a:stretch/>
        </p:blipFill>
        <p:spPr>
          <a:xfrm>
            <a:off x="729450" y="813650"/>
            <a:ext cx="7330875" cy="4075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05" name="Shape 205"/>
        <p:cNvGrpSpPr/>
        <p:nvPr/>
      </p:nvGrpSpPr>
      <p:grpSpPr>
        <a:xfrm>
          <a:off x="0" y="0"/>
          <a:ext cx="0" cy="0"/>
          <a:chOff x="0" y="0"/>
          <a:chExt cx="0" cy="0"/>
        </a:xfrm>
      </p:grpSpPr>
      <p:sp>
        <p:nvSpPr>
          <p:cNvPr id="206" name="Google Shape;206;p28"/>
          <p:cNvSpPr txBox="1"/>
          <p:nvPr>
            <p:ph type="title"/>
          </p:nvPr>
        </p:nvSpPr>
        <p:spPr>
          <a:xfrm>
            <a:off x="599250" y="23925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Applicants</a:t>
            </a:r>
            <a:r>
              <a:rPr lang="en"/>
              <a:t> Page</a:t>
            </a:r>
            <a:endParaRPr b="0"/>
          </a:p>
        </p:txBody>
      </p:sp>
      <p:sp>
        <p:nvSpPr>
          <p:cNvPr id="207" name="Google Shape;207;p28"/>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208" name="Google Shape;208;p28"/>
          <p:cNvPicPr preferRelativeResize="0"/>
          <p:nvPr/>
        </p:nvPicPr>
        <p:blipFill rotWithShape="1">
          <a:blip r:embed="rId3">
            <a:alphaModFix/>
          </a:blip>
          <a:srcRect b="563" l="0" r="0" t="553"/>
          <a:stretch/>
        </p:blipFill>
        <p:spPr>
          <a:xfrm>
            <a:off x="729450" y="813650"/>
            <a:ext cx="7330875" cy="4075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212" name="Shape 212"/>
        <p:cNvGrpSpPr/>
        <p:nvPr/>
      </p:nvGrpSpPr>
      <p:grpSpPr>
        <a:xfrm>
          <a:off x="0" y="0"/>
          <a:ext cx="0" cy="0"/>
          <a:chOff x="0" y="0"/>
          <a:chExt cx="0" cy="0"/>
        </a:xfrm>
      </p:grpSpPr>
      <p:sp>
        <p:nvSpPr>
          <p:cNvPr id="213" name="Google Shape;213;p29"/>
          <p:cNvSpPr txBox="1"/>
          <p:nvPr>
            <p:ph type="title"/>
          </p:nvPr>
        </p:nvSpPr>
        <p:spPr>
          <a:xfrm>
            <a:off x="599250" y="23925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Recruited Applicants</a:t>
            </a:r>
            <a:r>
              <a:rPr lang="en"/>
              <a:t> Page</a:t>
            </a:r>
            <a:endParaRPr b="0"/>
          </a:p>
        </p:txBody>
      </p:sp>
      <p:sp>
        <p:nvSpPr>
          <p:cNvPr id="214" name="Google Shape;214;p29"/>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215" name="Google Shape;215;p29"/>
          <p:cNvPicPr preferRelativeResize="0"/>
          <p:nvPr/>
        </p:nvPicPr>
        <p:blipFill rotWithShape="1">
          <a:blip r:embed="rId3">
            <a:alphaModFix/>
          </a:blip>
          <a:srcRect b="563" l="0" r="0" t="553"/>
          <a:stretch/>
        </p:blipFill>
        <p:spPr>
          <a:xfrm>
            <a:off x="729450" y="813650"/>
            <a:ext cx="7330875" cy="4075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675975" y="1540550"/>
            <a:ext cx="76884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Development</a:t>
            </a:r>
            <a:endParaRPr/>
          </a:p>
        </p:txBody>
      </p:sp>
      <p:sp>
        <p:nvSpPr>
          <p:cNvPr id="221" name="Google Shape;221;p30"/>
          <p:cNvSpPr txBox="1"/>
          <p:nvPr/>
        </p:nvSpPr>
        <p:spPr>
          <a:xfrm>
            <a:off x="855375" y="2236850"/>
            <a:ext cx="5436000" cy="17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T</a:t>
            </a:r>
            <a:r>
              <a:rPr b="1" lang="en" sz="1600">
                <a:latin typeface="Raleway"/>
                <a:ea typeface="Raleway"/>
                <a:cs typeface="Raleway"/>
                <a:sym typeface="Raleway"/>
              </a:rPr>
              <a:t>echnologies used:</a:t>
            </a:r>
            <a:endParaRPr b="1" sz="1600">
              <a:latin typeface="Raleway"/>
              <a:ea typeface="Raleway"/>
              <a:cs typeface="Raleway"/>
              <a:sym typeface="Raleway"/>
            </a:endParaRPr>
          </a:p>
          <a:p>
            <a:pPr indent="0" lvl="0" marL="0" rtl="0" algn="l">
              <a:spcBef>
                <a:spcPts val="0"/>
              </a:spcBef>
              <a:spcAft>
                <a:spcPts val="0"/>
              </a:spcAft>
              <a:buNone/>
            </a:pPr>
            <a:r>
              <a:t/>
            </a:r>
            <a:endParaRPr b="1"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b="1" lang="en" sz="1600">
                <a:latin typeface="Raleway"/>
                <a:ea typeface="Raleway"/>
                <a:cs typeface="Raleway"/>
                <a:sym typeface="Raleway"/>
              </a:rPr>
              <a:t>Programming language - Java</a:t>
            </a:r>
            <a:endParaRPr b="1"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b="1" lang="en" sz="1600">
                <a:latin typeface="Raleway"/>
                <a:ea typeface="Raleway"/>
                <a:cs typeface="Raleway"/>
                <a:sym typeface="Raleway"/>
              </a:rPr>
              <a:t>Tool - Android Studio</a:t>
            </a:r>
            <a:endParaRPr b="1" sz="16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172025" y="157700"/>
            <a:ext cx="38370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Diagram</a:t>
            </a:r>
            <a:endParaRPr/>
          </a:p>
        </p:txBody>
      </p:sp>
      <p:pic>
        <p:nvPicPr>
          <p:cNvPr id="227" name="Google Shape;227;p31"/>
          <p:cNvPicPr preferRelativeResize="0"/>
          <p:nvPr/>
        </p:nvPicPr>
        <p:blipFill>
          <a:blip r:embed="rId3">
            <a:alphaModFix/>
          </a:blip>
          <a:stretch>
            <a:fillRect/>
          </a:stretch>
        </p:blipFill>
        <p:spPr>
          <a:xfrm>
            <a:off x="686125" y="760700"/>
            <a:ext cx="8009150" cy="4297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729450" y="1164200"/>
            <a:ext cx="7688400" cy="29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User Login page</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User Registration page</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Home page</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Vacancies page</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Application Details page</a:t>
            </a:r>
            <a:endParaRPr b="0" sz="2200">
              <a:solidFill>
                <a:srgbClr val="000000"/>
              </a:solidFill>
              <a:latin typeface="Lato"/>
              <a:ea typeface="Lato"/>
              <a:cs typeface="Lato"/>
              <a:sym typeface="Lato"/>
            </a:endParaRPr>
          </a:p>
          <a:p>
            <a:pPr indent="-368300" lvl="0" marL="457200" rtl="0" algn="l">
              <a:spcBef>
                <a:spcPts val="0"/>
              </a:spcBef>
              <a:spcAft>
                <a:spcPts val="0"/>
              </a:spcAft>
              <a:buClr>
                <a:srgbClr val="000000"/>
              </a:buClr>
              <a:buSzPts val="2200"/>
              <a:buFont typeface="Lato"/>
              <a:buChar char="●"/>
            </a:pPr>
            <a:r>
              <a:rPr b="0" lang="en" sz="2200">
                <a:solidFill>
                  <a:srgbClr val="000000"/>
                </a:solidFill>
                <a:latin typeface="Lato"/>
                <a:ea typeface="Lato"/>
                <a:cs typeface="Lato"/>
                <a:sym typeface="Lato"/>
              </a:rPr>
              <a:t>Application Status page</a:t>
            </a:r>
            <a:endParaRPr b="0" sz="2200">
              <a:solidFill>
                <a:srgbClr val="000000"/>
              </a:solidFill>
              <a:latin typeface="Lato"/>
              <a:ea typeface="Lato"/>
              <a:cs typeface="Lato"/>
              <a:sym typeface="Lato"/>
            </a:endParaRPr>
          </a:p>
        </p:txBody>
      </p:sp>
      <p:sp>
        <p:nvSpPr>
          <p:cNvPr id="233" name="Google Shape;233;p32"/>
          <p:cNvSpPr txBox="1"/>
          <p:nvPr/>
        </p:nvSpPr>
        <p:spPr>
          <a:xfrm>
            <a:off x="729450" y="441675"/>
            <a:ext cx="21855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App Pages</a:t>
            </a:r>
            <a:endParaRPr b="1" sz="30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7" name="Shape 237"/>
        <p:cNvGrpSpPr/>
        <p:nvPr/>
      </p:nvGrpSpPr>
      <p:grpSpPr>
        <a:xfrm>
          <a:off x="0" y="0"/>
          <a:ext cx="0" cy="0"/>
          <a:chOff x="0" y="0"/>
          <a:chExt cx="0" cy="0"/>
        </a:xfrm>
      </p:grpSpPr>
      <p:sp>
        <p:nvSpPr>
          <p:cNvPr id="238" name="Google Shape;238;p33"/>
          <p:cNvSpPr txBox="1"/>
          <p:nvPr>
            <p:ph idx="4294967295"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39" name="Google Shape;239;p33"/>
          <p:cNvSpPr txBox="1"/>
          <p:nvPr/>
        </p:nvSpPr>
        <p:spPr>
          <a:xfrm>
            <a:off x="0" y="0"/>
            <a:ext cx="44703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aleway"/>
                <a:ea typeface="Raleway"/>
                <a:cs typeface="Raleway"/>
                <a:sym typeface="Raleway"/>
              </a:rPr>
              <a:t>User Registration Page</a:t>
            </a:r>
            <a:endParaRPr/>
          </a:p>
        </p:txBody>
      </p:sp>
      <p:pic>
        <p:nvPicPr>
          <p:cNvPr id="240" name="Google Shape;240;p33"/>
          <p:cNvPicPr preferRelativeResize="0"/>
          <p:nvPr/>
        </p:nvPicPr>
        <p:blipFill>
          <a:blip r:embed="rId3">
            <a:alphaModFix/>
          </a:blip>
          <a:stretch>
            <a:fillRect/>
          </a:stretch>
        </p:blipFill>
        <p:spPr>
          <a:xfrm>
            <a:off x="162875" y="698700"/>
            <a:ext cx="1949600" cy="4261901"/>
          </a:xfrm>
          <a:prstGeom prst="rect">
            <a:avLst/>
          </a:prstGeom>
          <a:noFill/>
          <a:ln>
            <a:noFill/>
          </a:ln>
        </p:spPr>
      </p:pic>
      <p:pic>
        <p:nvPicPr>
          <p:cNvPr id="241" name="Google Shape;241;p33"/>
          <p:cNvPicPr preferRelativeResize="0"/>
          <p:nvPr/>
        </p:nvPicPr>
        <p:blipFill>
          <a:blip r:embed="rId4">
            <a:alphaModFix/>
          </a:blip>
          <a:stretch>
            <a:fillRect/>
          </a:stretch>
        </p:blipFill>
        <p:spPr>
          <a:xfrm>
            <a:off x="2478013" y="667525"/>
            <a:ext cx="1949600" cy="4261901"/>
          </a:xfrm>
          <a:prstGeom prst="rect">
            <a:avLst/>
          </a:prstGeom>
          <a:noFill/>
          <a:ln>
            <a:noFill/>
          </a:ln>
        </p:spPr>
      </p:pic>
      <p:pic>
        <p:nvPicPr>
          <p:cNvPr id="242" name="Google Shape;242;p33"/>
          <p:cNvPicPr preferRelativeResize="0"/>
          <p:nvPr/>
        </p:nvPicPr>
        <p:blipFill>
          <a:blip r:embed="rId5">
            <a:alphaModFix/>
          </a:blip>
          <a:stretch>
            <a:fillRect/>
          </a:stretch>
        </p:blipFill>
        <p:spPr>
          <a:xfrm>
            <a:off x="6867625" y="636350"/>
            <a:ext cx="2018801" cy="4261901"/>
          </a:xfrm>
          <a:prstGeom prst="rect">
            <a:avLst/>
          </a:prstGeom>
          <a:noFill/>
          <a:ln>
            <a:noFill/>
          </a:ln>
        </p:spPr>
      </p:pic>
      <p:pic>
        <p:nvPicPr>
          <p:cNvPr id="243" name="Google Shape;243;p33"/>
          <p:cNvPicPr preferRelativeResize="0"/>
          <p:nvPr/>
        </p:nvPicPr>
        <p:blipFill>
          <a:blip r:embed="rId6">
            <a:alphaModFix/>
          </a:blip>
          <a:stretch>
            <a:fillRect/>
          </a:stretch>
        </p:blipFill>
        <p:spPr>
          <a:xfrm>
            <a:off x="4739700" y="636350"/>
            <a:ext cx="1949600" cy="4261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7" name="Shape 247"/>
        <p:cNvGrpSpPr/>
        <p:nvPr/>
      </p:nvGrpSpPr>
      <p:grpSpPr>
        <a:xfrm>
          <a:off x="0" y="0"/>
          <a:ext cx="0" cy="0"/>
          <a:chOff x="0" y="0"/>
          <a:chExt cx="0" cy="0"/>
        </a:xfrm>
      </p:grpSpPr>
      <p:sp>
        <p:nvSpPr>
          <p:cNvPr id="248" name="Google Shape;248;p34"/>
          <p:cNvSpPr txBox="1"/>
          <p:nvPr>
            <p:ph idx="4294967295" type="title"/>
          </p:nvPr>
        </p:nvSpPr>
        <p:spPr>
          <a:xfrm>
            <a:off x="139850" y="110650"/>
            <a:ext cx="3250500" cy="6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000">
                <a:solidFill>
                  <a:srgbClr val="FFFFFF"/>
                </a:solidFill>
              </a:rPr>
              <a:t>User Login Page</a:t>
            </a:r>
            <a:endParaRPr b="0" sz="3000">
              <a:solidFill>
                <a:srgbClr val="FFFFFF"/>
              </a:solidFill>
            </a:endParaRPr>
          </a:p>
        </p:txBody>
      </p:sp>
      <p:pic>
        <p:nvPicPr>
          <p:cNvPr id="249" name="Google Shape;249;p34"/>
          <p:cNvPicPr preferRelativeResize="0"/>
          <p:nvPr/>
        </p:nvPicPr>
        <p:blipFill>
          <a:blip r:embed="rId3">
            <a:alphaModFix/>
          </a:blip>
          <a:stretch>
            <a:fillRect/>
          </a:stretch>
        </p:blipFill>
        <p:spPr>
          <a:xfrm>
            <a:off x="2223150" y="861475"/>
            <a:ext cx="2057975" cy="4034426"/>
          </a:xfrm>
          <a:prstGeom prst="rect">
            <a:avLst/>
          </a:prstGeom>
          <a:noFill/>
          <a:ln>
            <a:noFill/>
          </a:ln>
        </p:spPr>
      </p:pic>
      <p:pic>
        <p:nvPicPr>
          <p:cNvPr id="250" name="Google Shape;250;p34"/>
          <p:cNvPicPr preferRelativeResize="0"/>
          <p:nvPr/>
        </p:nvPicPr>
        <p:blipFill>
          <a:blip r:embed="rId4">
            <a:alphaModFix/>
          </a:blip>
          <a:stretch>
            <a:fillRect/>
          </a:stretch>
        </p:blipFill>
        <p:spPr>
          <a:xfrm>
            <a:off x="4817675" y="861475"/>
            <a:ext cx="2057975" cy="4034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4" name="Shape 254"/>
        <p:cNvGrpSpPr/>
        <p:nvPr/>
      </p:nvGrpSpPr>
      <p:grpSpPr>
        <a:xfrm>
          <a:off x="0" y="0"/>
          <a:ext cx="0" cy="0"/>
          <a:chOff x="0" y="0"/>
          <a:chExt cx="0" cy="0"/>
        </a:xfrm>
      </p:grpSpPr>
      <p:sp>
        <p:nvSpPr>
          <p:cNvPr id="255" name="Google Shape;255;p35"/>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256" name="Google Shape;256;p35"/>
          <p:cNvSpPr txBox="1"/>
          <p:nvPr/>
        </p:nvSpPr>
        <p:spPr>
          <a:xfrm>
            <a:off x="661325" y="232675"/>
            <a:ext cx="25353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aleway"/>
                <a:ea typeface="Raleway"/>
                <a:cs typeface="Raleway"/>
                <a:sym typeface="Raleway"/>
              </a:rPr>
              <a:t>Home </a:t>
            </a:r>
            <a:r>
              <a:rPr lang="en" sz="3000">
                <a:solidFill>
                  <a:srgbClr val="FFFFFF"/>
                </a:solidFill>
                <a:latin typeface="Raleway"/>
                <a:ea typeface="Raleway"/>
                <a:cs typeface="Raleway"/>
                <a:sym typeface="Raleway"/>
              </a:rPr>
              <a:t>Page</a:t>
            </a:r>
            <a:endParaRPr/>
          </a:p>
        </p:txBody>
      </p:sp>
      <p:pic>
        <p:nvPicPr>
          <p:cNvPr id="257" name="Google Shape;257;p35"/>
          <p:cNvPicPr preferRelativeResize="0"/>
          <p:nvPr/>
        </p:nvPicPr>
        <p:blipFill>
          <a:blip r:embed="rId3">
            <a:alphaModFix/>
          </a:blip>
          <a:stretch>
            <a:fillRect/>
          </a:stretch>
        </p:blipFill>
        <p:spPr>
          <a:xfrm>
            <a:off x="3471500" y="176900"/>
            <a:ext cx="2345875" cy="4636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Team 12 </a:t>
            </a:r>
            <a:endParaRPr sz="3600"/>
          </a:p>
          <a:p>
            <a:pPr indent="0" lvl="0" marL="0" rtl="0" algn="l">
              <a:spcBef>
                <a:spcPts val="0"/>
              </a:spcBef>
              <a:spcAft>
                <a:spcPts val="0"/>
              </a:spcAft>
              <a:buNone/>
            </a:pPr>
            <a:r>
              <a:t/>
            </a:r>
            <a:endParaRPr sz="3400"/>
          </a:p>
        </p:txBody>
      </p:sp>
      <p:sp>
        <p:nvSpPr>
          <p:cNvPr id="145" name="Google Shape;145;p18"/>
          <p:cNvSpPr txBox="1"/>
          <p:nvPr>
            <p:ph idx="4294967295" type="subTitle"/>
          </p:nvPr>
        </p:nvSpPr>
        <p:spPr>
          <a:xfrm>
            <a:off x="3748675" y="725275"/>
            <a:ext cx="4080000" cy="361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000000"/>
                </a:solidFill>
                <a:latin typeface="Oswald"/>
                <a:ea typeface="Oswald"/>
                <a:cs typeface="Oswald"/>
                <a:sym typeface="Oswald"/>
              </a:rPr>
              <a:t>Django Team : 	</a:t>
            </a:r>
            <a:endParaRPr sz="2000">
              <a:solidFill>
                <a:srgbClr val="000000"/>
              </a:solidFill>
              <a:latin typeface="Oswald"/>
              <a:ea typeface="Oswald"/>
              <a:cs typeface="Oswald"/>
              <a:sym typeface="Oswald"/>
            </a:endParaRPr>
          </a:p>
          <a:p>
            <a:pPr indent="457200" lvl="0" marL="914400" rtl="0" algn="l">
              <a:lnSpc>
                <a:spcPct val="100000"/>
              </a:lnSpc>
              <a:spcBef>
                <a:spcPts val="0"/>
              </a:spcBef>
              <a:spcAft>
                <a:spcPts val="0"/>
              </a:spcAft>
              <a:buNone/>
            </a:pPr>
            <a:r>
              <a:rPr lang="en" sz="1700">
                <a:solidFill>
                  <a:srgbClr val="000000"/>
                </a:solidFill>
                <a:latin typeface="Oswald"/>
                <a:ea typeface="Oswald"/>
                <a:cs typeface="Oswald"/>
                <a:sym typeface="Oswald"/>
              </a:rPr>
              <a:t>Velagandula Nanditha-CSE-1/4 </a:t>
            </a:r>
            <a:endParaRPr sz="1700">
              <a:solidFill>
                <a:srgbClr val="000000"/>
              </a:solidFill>
              <a:latin typeface="Oswald"/>
              <a:ea typeface="Oswald"/>
              <a:cs typeface="Oswald"/>
              <a:sym typeface="Oswald"/>
            </a:endParaRPr>
          </a:p>
          <a:p>
            <a:pPr indent="0" lvl="0" marL="0" rtl="0" algn="l">
              <a:lnSpc>
                <a:spcPct val="100000"/>
              </a:lnSpc>
              <a:spcBef>
                <a:spcPts val="0"/>
              </a:spcBef>
              <a:spcAft>
                <a:spcPts val="0"/>
              </a:spcAft>
              <a:buNone/>
            </a:pPr>
            <a:r>
              <a:rPr lang="en" sz="1700">
                <a:solidFill>
                  <a:srgbClr val="000000"/>
                </a:solidFill>
                <a:latin typeface="Oswald"/>
                <a:ea typeface="Oswald"/>
                <a:cs typeface="Oswald"/>
                <a:sym typeface="Oswald"/>
              </a:rPr>
              <a:t>			Tarun Kumar-IT-2/4</a:t>
            </a:r>
            <a:endParaRPr sz="1700">
              <a:solidFill>
                <a:srgbClr val="000000"/>
              </a:solidFill>
              <a:latin typeface="Oswald"/>
              <a:ea typeface="Oswald"/>
              <a:cs typeface="Oswald"/>
              <a:sym typeface="Oswald"/>
            </a:endParaRPr>
          </a:p>
          <a:p>
            <a:pPr indent="0" lvl="0" marL="0" rtl="0" algn="l">
              <a:lnSpc>
                <a:spcPct val="100000"/>
              </a:lnSpc>
              <a:spcBef>
                <a:spcPts val="0"/>
              </a:spcBef>
              <a:spcAft>
                <a:spcPts val="0"/>
              </a:spcAft>
              <a:buNone/>
            </a:pPr>
            <a:r>
              <a:rPr lang="en" sz="1700">
                <a:solidFill>
                  <a:srgbClr val="000000"/>
                </a:solidFill>
                <a:latin typeface="Oswald"/>
                <a:ea typeface="Oswald"/>
                <a:cs typeface="Oswald"/>
                <a:sym typeface="Oswald"/>
              </a:rPr>
              <a:t>			Deevana Mridhula-CSE-1/4</a:t>
            </a:r>
            <a:endParaRPr sz="2000">
              <a:solidFill>
                <a:srgbClr val="000000"/>
              </a:solidFill>
              <a:latin typeface="Oswald"/>
              <a:ea typeface="Oswald"/>
              <a:cs typeface="Oswald"/>
              <a:sym typeface="Oswald"/>
            </a:endParaRPr>
          </a:p>
          <a:p>
            <a:pPr indent="0" lvl="0" marL="0" rtl="0" algn="l">
              <a:lnSpc>
                <a:spcPct val="100000"/>
              </a:lnSpc>
              <a:spcBef>
                <a:spcPts val="0"/>
              </a:spcBef>
              <a:spcAft>
                <a:spcPts val="0"/>
              </a:spcAft>
              <a:buNone/>
            </a:pPr>
            <a:r>
              <a:rPr lang="en" sz="2000">
                <a:solidFill>
                  <a:srgbClr val="000000"/>
                </a:solidFill>
                <a:latin typeface="Oswald"/>
                <a:ea typeface="Oswald"/>
                <a:cs typeface="Oswald"/>
                <a:sym typeface="Oswald"/>
              </a:rPr>
              <a:t>Mobile </a:t>
            </a:r>
            <a:r>
              <a:rPr lang="en" sz="2000">
                <a:solidFill>
                  <a:srgbClr val="000000"/>
                </a:solidFill>
                <a:latin typeface="Oswald"/>
                <a:ea typeface="Oswald"/>
                <a:cs typeface="Oswald"/>
                <a:sym typeface="Oswald"/>
              </a:rPr>
              <a:t>Team :</a:t>
            </a:r>
            <a:endParaRPr sz="2000">
              <a:solidFill>
                <a:srgbClr val="000000"/>
              </a:solidFill>
              <a:latin typeface="Oswald"/>
              <a:ea typeface="Oswald"/>
              <a:cs typeface="Oswald"/>
              <a:sym typeface="Oswald"/>
            </a:endParaRPr>
          </a:p>
          <a:p>
            <a:pPr indent="0" lvl="0" marL="0" rtl="0" algn="l">
              <a:spcBef>
                <a:spcPts val="0"/>
              </a:spcBef>
              <a:spcAft>
                <a:spcPts val="0"/>
              </a:spcAft>
              <a:buNone/>
            </a:pPr>
            <a:r>
              <a:rPr lang="en" sz="2000">
                <a:solidFill>
                  <a:srgbClr val="000000"/>
                </a:solidFill>
                <a:latin typeface="Oswald"/>
                <a:ea typeface="Oswald"/>
                <a:cs typeface="Oswald"/>
                <a:sym typeface="Oswald"/>
              </a:rPr>
              <a:t>			</a:t>
            </a:r>
            <a:r>
              <a:rPr lang="en" sz="1700">
                <a:solidFill>
                  <a:srgbClr val="000000"/>
                </a:solidFill>
                <a:latin typeface="Oswald"/>
                <a:ea typeface="Oswald"/>
                <a:cs typeface="Oswald"/>
                <a:sym typeface="Oswald"/>
              </a:rPr>
              <a:t>Slesha Adi-CSE-2/4</a:t>
            </a:r>
            <a:endParaRPr sz="1700">
              <a:solidFill>
                <a:srgbClr val="000000"/>
              </a:solidFill>
              <a:latin typeface="Oswald"/>
              <a:ea typeface="Oswald"/>
              <a:cs typeface="Oswald"/>
              <a:sym typeface="Oswald"/>
            </a:endParaRPr>
          </a:p>
          <a:p>
            <a:pPr indent="0" lvl="0" marL="0" rtl="0" algn="l">
              <a:spcBef>
                <a:spcPts val="0"/>
              </a:spcBef>
              <a:spcAft>
                <a:spcPts val="0"/>
              </a:spcAft>
              <a:buNone/>
            </a:pPr>
            <a:r>
              <a:rPr lang="en" sz="1700">
                <a:solidFill>
                  <a:srgbClr val="000000"/>
                </a:solidFill>
                <a:latin typeface="Oswald"/>
                <a:ea typeface="Oswald"/>
                <a:cs typeface="Oswald"/>
                <a:sym typeface="Oswald"/>
              </a:rPr>
              <a:t>			Nikhil Ranga-IT-2/4</a:t>
            </a:r>
            <a:endParaRPr sz="1700">
              <a:solidFill>
                <a:srgbClr val="000000"/>
              </a:solidFill>
              <a:latin typeface="Oswald"/>
              <a:ea typeface="Oswald"/>
              <a:cs typeface="Oswald"/>
              <a:sym typeface="Oswald"/>
            </a:endParaRPr>
          </a:p>
          <a:p>
            <a:pPr indent="0" lvl="0" marL="0" rtl="0" algn="l">
              <a:spcBef>
                <a:spcPts val="0"/>
              </a:spcBef>
              <a:spcAft>
                <a:spcPts val="0"/>
              </a:spcAft>
              <a:buNone/>
            </a:pPr>
            <a:r>
              <a:rPr lang="en" sz="1700">
                <a:solidFill>
                  <a:srgbClr val="000000"/>
                </a:solidFill>
                <a:latin typeface="Oswald"/>
                <a:ea typeface="Oswald"/>
                <a:cs typeface="Oswald"/>
                <a:sym typeface="Oswald"/>
              </a:rPr>
              <a:t>			Namya Reddy-CSE-3/4</a:t>
            </a:r>
            <a:endParaRPr sz="1700">
              <a:solidFill>
                <a:srgbClr val="000000"/>
              </a:solidFill>
              <a:latin typeface="Oswald"/>
              <a:ea typeface="Oswald"/>
              <a:cs typeface="Oswald"/>
              <a:sym typeface="Oswald"/>
            </a:endParaRPr>
          </a:p>
          <a:p>
            <a:pPr indent="0" lvl="0" marL="0" rtl="0" algn="l">
              <a:spcBef>
                <a:spcPts val="0"/>
              </a:spcBef>
              <a:spcAft>
                <a:spcPts val="0"/>
              </a:spcAft>
              <a:buNone/>
            </a:pPr>
            <a:r>
              <a:rPr lang="en" sz="2000">
                <a:solidFill>
                  <a:srgbClr val="000000"/>
                </a:solidFill>
                <a:latin typeface="Oswald"/>
                <a:ea typeface="Oswald"/>
                <a:cs typeface="Oswald"/>
                <a:sym typeface="Oswald"/>
              </a:rPr>
              <a:t>Api &amp; Database :</a:t>
            </a:r>
            <a:endParaRPr sz="2000">
              <a:solidFill>
                <a:srgbClr val="000000"/>
              </a:solidFill>
              <a:latin typeface="Oswald"/>
              <a:ea typeface="Oswald"/>
              <a:cs typeface="Oswald"/>
              <a:sym typeface="Oswald"/>
            </a:endParaRPr>
          </a:p>
          <a:p>
            <a:pPr indent="0" lvl="0" marL="0" rtl="0" algn="l">
              <a:spcBef>
                <a:spcPts val="0"/>
              </a:spcBef>
              <a:spcAft>
                <a:spcPts val="0"/>
              </a:spcAft>
              <a:buNone/>
            </a:pPr>
            <a:r>
              <a:rPr lang="en" sz="2000">
                <a:solidFill>
                  <a:srgbClr val="000000"/>
                </a:solidFill>
                <a:latin typeface="Oswald"/>
                <a:ea typeface="Oswald"/>
                <a:cs typeface="Oswald"/>
                <a:sym typeface="Oswald"/>
              </a:rPr>
              <a:t>			</a:t>
            </a:r>
            <a:r>
              <a:rPr lang="en" sz="1700">
                <a:solidFill>
                  <a:srgbClr val="000000"/>
                </a:solidFill>
                <a:latin typeface="Oswald"/>
                <a:ea typeface="Oswald"/>
                <a:cs typeface="Oswald"/>
                <a:sym typeface="Oswald"/>
              </a:rPr>
              <a:t>Tejaswini Jakka-CSE-2/4</a:t>
            </a:r>
            <a:endParaRPr sz="1700">
              <a:solidFill>
                <a:srgbClr val="000000"/>
              </a:solidFill>
              <a:latin typeface="Oswald"/>
              <a:ea typeface="Oswald"/>
              <a:cs typeface="Oswald"/>
              <a:sym typeface="Oswald"/>
            </a:endParaRPr>
          </a:p>
          <a:p>
            <a:pPr indent="0" lvl="0" marL="0" rtl="0" algn="l">
              <a:spcBef>
                <a:spcPts val="0"/>
              </a:spcBef>
              <a:spcAft>
                <a:spcPts val="0"/>
              </a:spcAft>
              <a:buNone/>
            </a:pPr>
            <a:r>
              <a:rPr lang="en" sz="1700">
                <a:solidFill>
                  <a:srgbClr val="000000"/>
                </a:solidFill>
                <a:latin typeface="Oswald"/>
                <a:ea typeface="Oswald"/>
                <a:cs typeface="Oswald"/>
                <a:sym typeface="Oswald"/>
              </a:rPr>
              <a:t>			Srihitha Reddy-CSE-1/4</a:t>
            </a:r>
            <a:endParaRPr sz="1700">
              <a:solidFill>
                <a:srgbClr val="000000"/>
              </a:solidFill>
              <a:latin typeface="Oswald"/>
              <a:ea typeface="Oswald"/>
              <a:cs typeface="Oswald"/>
              <a:sym typeface="Oswald"/>
            </a:endParaRPr>
          </a:p>
          <a:p>
            <a:pPr indent="0" lvl="0" marL="0" rtl="0" algn="l">
              <a:spcBef>
                <a:spcPts val="0"/>
              </a:spcBef>
              <a:spcAft>
                <a:spcPts val="0"/>
              </a:spcAft>
              <a:buNone/>
            </a:pPr>
            <a:r>
              <a:t/>
            </a:r>
            <a:endParaRPr sz="2000">
              <a:solidFill>
                <a:srgbClr val="000000"/>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1" name="Shape 261"/>
        <p:cNvGrpSpPr/>
        <p:nvPr/>
      </p:nvGrpSpPr>
      <p:grpSpPr>
        <a:xfrm>
          <a:off x="0" y="0"/>
          <a:ext cx="0" cy="0"/>
          <a:chOff x="0" y="0"/>
          <a:chExt cx="0" cy="0"/>
        </a:xfrm>
      </p:grpSpPr>
      <p:sp>
        <p:nvSpPr>
          <p:cNvPr id="262" name="Google Shape;262;p36"/>
          <p:cNvSpPr txBox="1"/>
          <p:nvPr/>
        </p:nvSpPr>
        <p:spPr>
          <a:xfrm>
            <a:off x="110200" y="208200"/>
            <a:ext cx="40944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Vacant roles page</a:t>
            </a:r>
            <a:endParaRPr b="1" sz="3000">
              <a:solidFill>
                <a:srgbClr val="FFFFFF"/>
              </a:solidFill>
              <a:latin typeface="Raleway"/>
              <a:ea typeface="Raleway"/>
              <a:cs typeface="Raleway"/>
              <a:sym typeface="Raleway"/>
            </a:endParaRPr>
          </a:p>
        </p:txBody>
      </p:sp>
      <p:pic>
        <p:nvPicPr>
          <p:cNvPr id="263" name="Google Shape;263;p36"/>
          <p:cNvPicPr preferRelativeResize="0"/>
          <p:nvPr/>
        </p:nvPicPr>
        <p:blipFill>
          <a:blip r:embed="rId3">
            <a:alphaModFix/>
          </a:blip>
          <a:stretch>
            <a:fillRect/>
          </a:stretch>
        </p:blipFill>
        <p:spPr>
          <a:xfrm>
            <a:off x="4357000" y="152400"/>
            <a:ext cx="2525800"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7" name="Shape 267"/>
        <p:cNvGrpSpPr/>
        <p:nvPr/>
      </p:nvGrpSpPr>
      <p:grpSpPr>
        <a:xfrm>
          <a:off x="0" y="0"/>
          <a:ext cx="0" cy="0"/>
          <a:chOff x="0" y="0"/>
          <a:chExt cx="0" cy="0"/>
        </a:xfrm>
      </p:grpSpPr>
      <p:sp>
        <p:nvSpPr>
          <p:cNvPr id="268" name="Google Shape;268;p37"/>
          <p:cNvSpPr txBox="1"/>
          <p:nvPr/>
        </p:nvSpPr>
        <p:spPr>
          <a:xfrm>
            <a:off x="0" y="0"/>
            <a:ext cx="78150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Application Details Page</a:t>
            </a:r>
            <a:endParaRPr b="1" sz="3000">
              <a:solidFill>
                <a:srgbClr val="FFFFFF"/>
              </a:solidFill>
              <a:latin typeface="Raleway"/>
              <a:ea typeface="Raleway"/>
              <a:cs typeface="Raleway"/>
              <a:sym typeface="Raleway"/>
            </a:endParaRPr>
          </a:p>
        </p:txBody>
      </p:sp>
      <p:pic>
        <p:nvPicPr>
          <p:cNvPr id="269" name="Google Shape;269;p37"/>
          <p:cNvPicPr preferRelativeResize="0"/>
          <p:nvPr/>
        </p:nvPicPr>
        <p:blipFill>
          <a:blip r:embed="rId3">
            <a:alphaModFix/>
          </a:blip>
          <a:stretch>
            <a:fillRect/>
          </a:stretch>
        </p:blipFill>
        <p:spPr>
          <a:xfrm>
            <a:off x="112775" y="973800"/>
            <a:ext cx="2124175" cy="4042075"/>
          </a:xfrm>
          <a:prstGeom prst="rect">
            <a:avLst/>
          </a:prstGeom>
          <a:noFill/>
          <a:ln>
            <a:noFill/>
          </a:ln>
        </p:spPr>
      </p:pic>
      <p:pic>
        <p:nvPicPr>
          <p:cNvPr id="270" name="Google Shape;270;p37"/>
          <p:cNvPicPr preferRelativeResize="0"/>
          <p:nvPr/>
        </p:nvPicPr>
        <p:blipFill rotWithShape="1">
          <a:blip r:embed="rId4">
            <a:alphaModFix/>
          </a:blip>
          <a:srcRect b="0" l="8349" r="-8350" t="0"/>
          <a:stretch/>
        </p:blipFill>
        <p:spPr>
          <a:xfrm>
            <a:off x="4706725" y="997688"/>
            <a:ext cx="2124175" cy="3999299"/>
          </a:xfrm>
          <a:prstGeom prst="rect">
            <a:avLst/>
          </a:prstGeom>
          <a:noFill/>
          <a:ln>
            <a:noFill/>
          </a:ln>
        </p:spPr>
      </p:pic>
      <p:pic>
        <p:nvPicPr>
          <p:cNvPr id="271" name="Google Shape;271;p37"/>
          <p:cNvPicPr preferRelativeResize="0"/>
          <p:nvPr/>
        </p:nvPicPr>
        <p:blipFill>
          <a:blip r:embed="rId5">
            <a:alphaModFix/>
          </a:blip>
          <a:stretch>
            <a:fillRect/>
          </a:stretch>
        </p:blipFill>
        <p:spPr>
          <a:xfrm>
            <a:off x="2409750" y="973800"/>
            <a:ext cx="2124174" cy="4042076"/>
          </a:xfrm>
          <a:prstGeom prst="rect">
            <a:avLst/>
          </a:prstGeom>
          <a:noFill/>
          <a:ln>
            <a:noFill/>
          </a:ln>
        </p:spPr>
      </p:pic>
      <p:pic>
        <p:nvPicPr>
          <p:cNvPr id="272" name="Google Shape;272;p37"/>
          <p:cNvPicPr preferRelativeResize="0"/>
          <p:nvPr/>
        </p:nvPicPr>
        <p:blipFill>
          <a:blip r:embed="rId6">
            <a:alphaModFix/>
          </a:blip>
          <a:stretch>
            <a:fillRect/>
          </a:stretch>
        </p:blipFill>
        <p:spPr>
          <a:xfrm>
            <a:off x="6774777" y="976300"/>
            <a:ext cx="2223873" cy="4042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6" name="Shape 276"/>
        <p:cNvGrpSpPr/>
        <p:nvPr/>
      </p:nvGrpSpPr>
      <p:grpSpPr>
        <a:xfrm>
          <a:off x="0" y="0"/>
          <a:ext cx="0" cy="0"/>
          <a:chOff x="0" y="0"/>
          <a:chExt cx="0" cy="0"/>
        </a:xfrm>
      </p:grpSpPr>
      <p:sp>
        <p:nvSpPr>
          <p:cNvPr id="277" name="Google Shape;277;p38"/>
          <p:cNvSpPr txBox="1"/>
          <p:nvPr/>
        </p:nvSpPr>
        <p:spPr>
          <a:xfrm>
            <a:off x="787050" y="498825"/>
            <a:ext cx="29043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8" name="Google Shape;278;p38"/>
          <p:cNvSpPr txBox="1"/>
          <p:nvPr/>
        </p:nvSpPr>
        <p:spPr>
          <a:xfrm>
            <a:off x="365800" y="432325"/>
            <a:ext cx="5199000" cy="9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Application Status Page</a:t>
            </a:r>
            <a:endParaRPr>
              <a:latin typeface="Lato"/>
              <a:ea typeface="Lato"/>
              <a:cs typeface="Lato"/>
              <a:sym typeface="Lato"/>
            </a:endParaRPr>
          </a:p>
        </p:txBody>
      </p:sp>
      <p:pic>
        <p:nvPicPr>
          <p:cNvPr id="279" name="Google Shape;279;p38"/>
          <p:cNvPicPr preferRelativeResize="0"/>
          <p:nvPr/>
        </p:nvPicPr>
        <p:blipFill rotWithShape="1">
          <a:blip r:embed="rId3">
            <a:alphaModFix/>
          </a:blip>
          <a:srcRect b="9222" l="0" r="0" t="0"/>
          <a:stretch/>
        </p:blipFill>
        <p:spPr>
          <a:xfrm>
            <a:off x="5717200" y="152400"/>
            <a:ext cx="2904300" cy="4687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3" name="Shape 283"/>
        <p:cNvGrpSpPr/>
        <p:nvPr/>
      </p:nvGrpSpPr>
      <p:grpSpPr>
        <a:xfrm>
          <a:off x="0" y="0"/>
          <a:ext cx="0" cy="0"/>
          <a:chOff x="0" y="0"/>
          <a:chExt cx="0" cy="0"/>
        </a:xfrm>
      </p:grpSpPr>
      <p:sp>
        <p:nvSpPr>
          <p:cNvPr id="284" name="Google Shape;284;p39"/>
          <p:cNvSpPr txBox="1"/>
          <p:nvPr/>
        </p:nvSpPr>
        <p:spPr>
          <a:xfrm>
            <a:off x="432325" y="399075"/>
            <a:ext cx="5897400" cy="10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Raleway"/>
                <a:ea typeface="Raleway"/>
                <a:cs typeface="Raleway"/>
                <a:sym typeface="Raleway"/>
              </a:rPr>
              <a:t>Application Status Update Notification</a:t>
            </a:r>
            <a:endParaRPr>
              <a:latin typeface="Lato"/>
              <a:ea typeface="Lato"/>
              <a:cs typeface="Lato"/>
              <a:sym typeface="Lato"/>
            </a:endParaRPr>
          </a:p>
        </p:txBody>
      </p:sp>
      <p:pic>
        <p:nvPicPr>
          <p:cNvPr id="285" name="Google Shape;285;p39"/>
          <p:cNvPicPr preferRelativeResize="0"/>
          <p:nvPr/>
        </p:nvPicPr>
        <p:blipFill rotWithShape="1">
          <a:blip r:embed="rId3">
            <a:alphaModFix/>
          </a:blip>
          <a:srcRect b="4404" l="4404" r="4404" t="4404"/>
          <a:stretch/>
        </p:blipFill>
        <p:spPr>
          <a:xfrm>
            <a:off x="5994375" y="341100"/>
            <a:ext cx="2509475" cy="44612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AND APIs</a:t>
            </a:r>
            <a:endParaRPr/>
          </a:p>
        </p:txBody>
      </p:sp>
      <p:sp>
        <p:nvSpPr>
          <p:cNvPr id="291" name="Google Shape;291;p40"/>
          <p:cNvSpPr txBox="1"/>
          <p:nvPr>
            <p:ph idx="4294967295" type="body"/>
          </p:nvPr>
        </p:nvSpPr>
        <p:spPr>
          <a:xfrm>
            <a:off x="729450" y="2078875"/>
            <a:ext cx="76887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rPr>
              <a:t>PROGRESS - DB AND API TEAM:</a:t>
            </a:r>
            <a:endParaRPr sz="2100">
              <a:solidFill>
                <a:srgbClr val="FFFFFF"/>
              </a:solidFill>
            </a:endParaRPr>
          </a:p>
          <a:p>
            <a:pPr indent="0" lvl="0" marL="0" rtl="0" algn="l">
              <a:spcBef>
                <a:spcPts val="1600"/>
              </a:spcBef>
              <a:spcAft>
                <a:spcPts val="0"/>
              </a:spcAft>
              <a:buNone/>
            </a:pPr>
            <a:r>
              <a:rPr lang="en" sz="2100">
                <a:solidFill>
                  <a:srgbClr val="FFFFFF"/>
                </a:solidFill>
              </a:rPr>
              <a:t>ALL THE DATABASE TABLES AND APIs HAVE BEEN DESIGNED. REQUIRED MODIFICATIONS FOR DJANGO TEAM AND MOBILE APP DEV TEAM HAVE BEEN DONE.</a:t>
            </a:r>
            <a:endParaRPr sz="2100">
              <a:solidFill>
                <a:srgbClr val="FFFFFF"/>
              </a:solidFill>
            </a:endParaRPr>
          </a:p>
          <a:p>
            <a:pPr indent="0" lvl="0" marL="0" rtl="0" algn="l">
              <a:lnSpc>
                <a:spcPct val="100000"/>
              </a:lnSpc>
              <a:spcBef>
                <a:spcPts val="1600"/>
              </a:spcBef>
              <a:spcAft>
                <a:spcPts val="0"/>
              </a:spcAft>
              <a:buNone/>
            </a:pPr>
            <a:r>
              <a:rPr b="1" lang="en" sz="1600">
                <a:solidFill>
                  <a:schemeClr val="lt1"/>
                </a:solidFill>
                <a:latin typeface="Raleway"/>
                <a:ea typeface="Raleway"/>
                <a:cs typeface="Raleway"/>
                <a:sym typeface="Raleway"/>
              </a:rPr>
              <a:t>LINK TO DEPLOYED APIs :  </a:t>
            </a:r>
            <a:r>
              <a:rPr lang="en" u="sng">
                <a:solidFill>
                  <a:schemeClr val="accent5"/>
                </a:solidFill>
                <a:latin typeface="Arial"/>
                <a:ea typeface="Arial"/>
                <a:cs typeface="Arial"/>
                <a:sym typeface="Arial"/>
                <a:hlinkClick r:id="rId3"/>
              </a:rPr>
              <a:t>https://admintesting.herokuapp.com/</a:t>
            </a:r>
            <a:endParaRPr b="1" sz="1600">
              <a:solidFill>
                <a:schemeClr val="lt1"/>
              </a:solidFill>
              <a:latin typeface="Raleway"/>
              <a:ea typeface="Raleway"/>
              <a:cs typeface="Raleway"/>
              <a:sym typeface="Raleway"/>
            </a:endParaRPr>
          </a:p>
          <a:p>
            <a:pPr indent="0" lvl="0" marL="0" rtl="0" algn="l">
              <a:spcBef>
                <a:spcPts val="0"/>
              </a:spcBef>
              <a:spcAft>
                <a:spcPts val="0"/>
              </a:spcAft>
              <a:buNone/>
            </a:pPr>
            <a:r>
              <a:t/>
            </a:r>
            <a:endParaRPr sz="2100">
              <a:solidFill>
                <a:srgbClr val="FFFFFF"/>
              </a:solidFill>
            </a:endParaRPr>
          </a:p>
          <a:p>
            <a:pPr indent="0" lvl="0" marL="0" rtl="0" algn="l">
              <a:spcBef>
                <a:spcPts val="1600"/>
              </a:spcBef>
              <a:spcAft>
                <a:spcPts val="1600"/>
              </a:spcAft>
              <a:buNone/>
            </a:pPr>
            <a:r>
              <a:t/>
            </a:r>
            <a:endParaRPr sz="21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729450" y="1322450"/>
            <a:ext cx="7688400" cy="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p:txBody>
      </p:sp>
      <p:sp>
        <p:nvSpPr>
          <p:cNvPr id="297" name="Google Shape;297;p41"/>
          <p:cNvSpPr txBox="1"/>
          <p:nvPr>
            <p:ph idx="4294967295" type="body"/>
          </p:nvPr>
        </p:nvSpPr>
        <p:spPr>
          <a:xfrm>
            <a:off x="729450" y="2078875"/>
            <a:ext cx="76887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rPr>
              <a:t>Programming Languages Used</a:t>
            </a:r>
            <a:r>
              <a:rPr lang="en" sz="2100">
                <a:solidFill>
                  <a:srgbClr val="FFFFFF"/>
                </a:solidFill>
              </a:rPr>
              <a:t> </a:t>
            </a:r>
            <a:endParaRPr sz="2100">
              <a:solidFill>
                <a:srgbClr val="FFFFFF"/>
              </a:solidFill>
            </a:endParaRPr>
          </a:p>
          <a:p>
            <a:pPr indent="0" lvl="0" marL="0" rtl="0" algn="l">
              <a:spcBef>
                <a:spcPts val="1600"/>
              </a:spcBef>
              <a:spcAft>
                <a:spcPts val="0"/>
              </a:spcAft>
              <a:buNone/>
            </a:pPr>
            <a:r>
              <a:rPr lang="en" sz="2100">
                <a:solidFill>
                  <a:srgbClr val="FFFFFF"/>
                </a:solidFill>
              </a:rPr>
              <a:t>For DataBases : MySQL</a:t>
            </a:r>
            <a:endParaRPr sz="2100">
              <a:solidFill>
                <a:srgbClr val="FFFFFF"/>
              </a:solidFill>
            </a:endParaRPr>
          </a:p>
          <a:p>
            <a:pPr indent="0" lvl="0" marL="0" rtl="0" algn="l">
              <a:spcBef>
                <a:spcPts val="1600"/>
              </a:spcBef>
              <a:spcAft>
                <a:spcPts val="0"/>
              </a:spcAft>
              <a:buNone/>
            </a:pPr>
            <a:r>
              <a:rPr lang="en" sz="2100">
                <a:solidFill>
                  <a:srgbClr val="FFFFFF"/>
                </a:solidFill>
              </a:rPr>
              <a:t>For API : FLASK</a:t>
            </a:r>
            <a:endParaRPr sz="2100">
              <a:solidFill>
                <a:srgbClr val="FFFFFF"/>
              </a:solidFill>
            </a:endParaRPr>
          </a:p>
          <a:p>
            <a:pPr indent="0" lvl="0" marL="0" rtl="0" algn="l">
              <a:spcBef>
                <a:spcPts val="1600"/>
              </a:spcBef>
              <a:spcAft>
                <a:spcPts val="0"/>
              </a:spcAft>
              <a:buNone/>
            </a:pPr>
            <a:r>
              <a:rPr b="1" lang="en" sz="2100">
                <a:solidFill>
                  <a:srgbClr val="FFFFFF"/>
                </a:solidFill>
              </a:rPr>
              <a:t>Tools used </a:t>
            </a:r>
            <a:endParaRPr sz="2100">
              <a:solidFill>
                <a:srgbClr val="FFFFFF"/>
              </a:solidFill>
            </a:endParaRPr>
          </a:p>
          <a:p>
            <a:pPr indent="0" lvl="0" marL="0" rtl="0" algn="l">
              <a:spcBef>
                <a:spcPts val="1600"/>
              </a:spcBef>
              <a:spcAft>
                <a:spcPts val="0"/>
              </a:spcAft>
              <a:buNone/>
            </a:pPr>
            <a:r>
              <a:rPr lang="en" sz="2100">
                <a:solidFill>
                  <a:srgbClr val="FFFFFF"/>
                </a:solidFill>
              </a:rPr>
              <a:t>POSTMAN for testing , HEROKU for deploying</a:t>
            </a:r>
            <a:endParaRPr sz="2100">
              <a:solidFill>
                <a:srgbClr val="FFFFFF"/>
              </a:solidFill>
            </a:endParaRPr>
          </a:p>
          <a:p>
            <a:pPr indent="0" lvl="0" marL="0" rtl="0" algn="l">
              <a:spcBef>
                <a:spcPts val="1600"/>
              </a:spcBef>
              <a:spcAft>
                <a:spcPts val="1600"/>
              </a:spcAft>
              <a:buNone/>
            </a:pPr>
            <a:r>
              <a:t/>
            </a:r>
            <a:endParaRPr sz="21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727800" y="1908675"/>
            <a:ext cx="7688400" cy="11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DATABASE TABLES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727800" y="262650"/>
            <a:ext cx="7688400" cy="74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t>REGISTRATION TABLE</a:t>
            </a:r>
            <a:endParaRPr sz="2000"/>
          </a:p>
        </p:txBody>
      </p:sp>
      <p:pic>
        <p:nvPicPr>
          <p:cNvPr id="308" name="Google Shape;308;p43"/>
          <p:cNvPicPr preferRelativeResize="0"/>
          <p:nvPr/>
        </p:nvPicPr>
        <p:blipFill rotWithShape="1">
          <a:blip r:embed="rId3">
            <a:alphaModFix/>
          </a:blip>
          <a:srcRect b="0" l="0" r="0" t="0"/>
          <a:stretch/>
        </p:blipFill>
        <p:spPr>
          <a:xfrm>
            <a:off x="90450" y="1392600"/>
            <a:ext cx="8942699" cy="1392500"/>
          </a:xfrm>
          <a:prstGeom prst="rect">
            <a:avLst/>
          </a:prstGeom>
          <a:noFill/>
          <a:ln>
            <a:noFill/>
          </a:ln>
        </p:spPr>
      </p:pic>
      <p:pic>
        <p:nvPicPr>
          <p:cNvPr id="309" name="Google Shape;309;p43"/>
          <p:cNvPicPr preferRelativeResize="0"/>
          <p:nvPr/>
        </p:nvPicPr>
        <p:blipFill rotWithShape="1">
          <a:blip r:embed="rId4">
            <a:alphaModFix/>
          </a:blip>
          <a:srcRect b="0" l="0" r="0" t="0"/>
          <a:stretch/>
        </p:blipFill>
        <p:spPr>
          <a:xfrm>
            <a:off x="90450" y="3458800"/>
            <a:ext cx="8942700" cy="125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667475" y="417675"/>
            <a:ext cx="7688400" cy="78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t>VACANT ROLES</a:t>
            </a:r>
            <a:endParaRPr sz="2000"/>
          </a:p>
        </p:txBody>
      </p:sp>
      <p:pic>
        <p:nvPicPr>
          <p:cNvPr id="315" name="Google Shape;315;p44"/>
          <p:cNvPicPr preferRelativeResize="0"/>
          <p:nvPr/>
        </p:nvPicPr>
        <p:blipFill>
          <a:blip r:embed="rId3">
            <a:alphaModFix/>
          </a:blip>
          <a:stretch>
            <a:fillRect/>
          </a:stretch>
        </p:blipFill>
        <p:spPr>
          <a:xfrm>
            <a:off x="1577825" y="1614800"/>
            <a:ext cx="5597800" cy="2314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593125" y="467275"/>
            <a:ext cx="7688400" cy="98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t>APPLICATION DETAILS</a:t>
            </a:r>
            <a:endParaRPr sz="2000"/>
          </a:p>
        </p:txBody>
      </p:sp>
      <p:pic>
        <p:nvPicPr>
          <p:cNvPr id="321" name="Google Shape;321;p45"/>
          <p:cNvPicPr preferRelativeResize="0"/>
          <p:nvPr/>
        </p:nvPicPr>
        <p:blipFill rotWithShape="1">
          <a:blip r:embed="rId3">
            <a:alphaModFix/>
          </a:blip>
          <a:srcRect b="0" l="0" r="0" t="0"/>
          <a:stretch/>
        </p:blipFill>
        <p:spPr>
          <a:xfrm>
            <a:off x="1264000" y="1827475"/>
            <a:ext cx="6616000" cy="200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Statement</a:t>
            </a:r>
            <a:endParaRPr/>
          </a:p>
        </p:txBody>
      </p:sp>
      <p:sp>
        <p:nvSpPr>
          <p:cNvPr id="151" name="Google Shape;151;p19"/>
          <p:cNvSpPr txBox="1"/>
          <p:nvPr/>
        </p:nvSpPr>
        <p:spPr>
          <a:xfrm>
            <a:off x="416700" y="1393325"/>
            <a:ext cx="8437800" cy="3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Lato"/>
                <a:ea typeface="Lato"/>
                <a:cs typeface="Lato"/>
                <a:sym typeface="Lato"/>
              </a:rPr>
              <a:t> </a:t>
            </a:r>
            <a:r>
              <a:rPr lang="en" sz="2200">
                <a:latin typeface="Lato"/>
                <a:ea typeface="Lato"/>
                <a:cs typeface="Lato"/>
                <a:sym typeface="Lato"/>
              </a:rPr>
              <a:t>Admin</a:t>
            </a:r>
            <a:r>
              <a:rPr lang="en" sz="1700">
                <a:latin typeface="Lato"/>
                <a:ea typeface="Lato"/>
                <a:cs typeface="Lato"/>
                <a:sym typeface="Lato"/>
              </a:rPr>
              <a:t> </a:t>
            </a:r>
            <a:endParaRPr sz="17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Admin Login</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Upload all the roles with vacancies in the college</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Receive all applications from users</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Go through the User’s qualifications and decide to approve or decline</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If approve recruit for only any one post from all his/her applications</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Once a faculty is recruited all the applications with respect to him should be discarded</a:t>
            </a:r>
            <a:endParaRPr sz="1300">
              <a:latin typeface="Lato"/>
              <a:ea typeface="Lato"/>
              <a:cs typeface="Lato"/>
              <a:sym typeface="Lato"/>
            </a:endParaRPr>
          </a:p>
          <a:p>
            <a:pPr indent="0" lvl="0" marL="0" rtl="0" algn="l">
              <a:spcBef>
                <a:spcPts val="0"/>
              </a:spcBef>
              <a:spcAft>
                <a:spcPts val="0"/>
              </a:spcAft>
              <a:buNone/>
            </a:pPr>
            <a:r>
              <a:rPr lang="en" sz="2200">
                <a:latin typeface="Lato"/>
                <a:ea typeface="Lato"/>
                <a:cs typeface="Lato"/>
                <a:sym typeface="Lato"/>
              </a:rPr>
              <a:t> User</a:t>
            </a:r>
            <a:endParaRPr sz="22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Registration with uploading all the details about Education qualifications and experience </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Login</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Home page with list of roles that he can apply and status of previous applications</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Limit number of applications to 3</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Apply for a role in college with department details and preferences of subjects</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Receive notifications about the updates regarding applications</a:t>
            </a:r>
            <a:endParaRPr sz="1300">
              <a:latin typeface="Lato"/>
              <a:ea typeface="Lato"/>
              <a:cs typeface="Lato"/>
              <a:sym typeface="Lato"/>
            </a:endParaRPr>
          </a:p>
          <a:p>
            <a:pPr indent="-311150" lvl="0" marL="914400" rtl="0" algn="l">
              <a:spcBef>
                <a:spcPts val="0"/>
              </a:spcBef>
              <a:spcAft>
                <a:spcPts val="0"/>
              </a:spcAft>
              <a:buSzPts val="1300"/>
              <a:buFont typeface="Lato"/>
              <a:buChar char="●"/>
            </a:pPr>
            <a:r>
              <a:rPr lang="en" sz="1300">
                <a:latin typeface="Lato"/>
                <a:ea typeface="Lato"/>
                <a:cs typeface="Lato"/>
                <a:sym typeface="Lato"/>
              </a:rPr>
              <a:t>User cannot apply for the same role after getting declined.</a:t>
            </a:r>
            <a:endParaRPr sz="13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STATUS TABLE</a:t>
            </a:r>
            <a:endParaRPr sz="2000"/>
          </a:p>
        </p:txBody>
      </p:sp>
      <p:pic>
        <p:nvPicPr>
          <p:cNvPr id="327" name="Google Shape;327;p46"/>
          <p:cNvPicPr preferRelativeResize="0"/>
          <p:nvPr/>
        </p:nvPicPr>
        <p:blipFill>
          <a:blip r:embed="rId3">
            <a:alphaModFix/>
          </a:blip>
          <a:stretch>
            <a:fillRect/>
          </a:stretch>
        </p:blipFill>
        <p:spPr>
          <a:xfrm>
            <a:off x="2196575" y="1697100"/>
            <a:ext cx="5128275" cy="251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3" name="Google Shape;333;p47"/>
          <p:cNvSpPr txBox="1"/>
          <p:nvPr>
            <p:ph type="title"/>
          </p:nvPr>
        </p:nvSpPr>
        <p:spPr>
          <a:xfrm>
            <a:off x="729450" y="1322450"/>
            <a:ext cx="7688400" cy="28689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t/>
            </a:r>
            <a:endParaRPr sz="1400">
              <a:solidFill>
                <a:srgbClr val="FFFFFF"/>
              </a:solidFill>
            </a:endParaRPr>
          </a:p>
        </p:txBody>
      </p:sp>
      <p:grpSp>
        <p:nvGrpSpPr>
          <p:cNvPr id="334" name="Google Shape;334;p47"/>
          <p:cNvGrpSpPr/>
          <p:nvPr/>
        </p:nvGrpSpPr>
        <p:grpSpPr>
          <a:xfrm>
            <a:off x="4117368" y="4819350"/>
            <a:ext cx="5102882" cy="274500"/>
            <a:chOff x="3722577" y="4819350"/>
            <a:chExt cx="5102882" cy="274500"/>
          </a:xfrm>
        </p:grpSpPr>
        <p:sp>
          <p:nvSpPr>
            <p:cNvPr id="335" name="Google Shape;335;p47"/>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36" name="Google Shape;336;p47"/>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37" name="Google Shape;337;p47"/>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338" name="Google Shape;338;p47"/>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400"/>
              <a:buFont typeface="Arial"/>
              <a:buNone/>
            </a:pPr>
            <a:r>
              <a:rPr lang="en" sz="2000">
                <a:latin typeface="Montserrat"/>
                <a:ea typeface="Montserrat"/>
                <a:cs typeface="Montserrat"/>
                <a:sym typeface="Montserrat"/>
              </a:rPr>
              <a:t>RECRUITED FACULTY</a:t>
            </a:r>
            <a:endParaRPr sz="2000"/>
          </a:p>
        </p:txBody>
      </p:sp>
      <p:pic>
        <p:nvPicPr>
          <p:cNvPr id="339" name="Google Shape;339;p47"/>
          <p:cNvPicPr preferRelativeResize="0"/>
          <p:nvPr/>
        </p:nvPicPr>
        <p:blipFill rotWithShape="1">
          <a:blip r:embed="rId5">
            <a:alphaModFix/>
          </a:blip>
          <a:srcRect b="0" l="0" r="0" t="0"/>
          <a:stretch/>
        </p:blipFill>
        <p:spPr>
          <a:xfrm>
            <a:off x="729450" y="1402900"/>
            <a:ext cx="5102875" cy="286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173400" y="18717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a:t>
            </a:r>
            <a:endParaRPr/>
          </a:p>
        </p:txBody>
      </p:sp>
      <p:pic>
        <p:nvPicPr>
          <p:cNvPr id="345" name="Google Shape;345;p48"/>
          <p:cNvPicPr preferRelativeResize="0"/>
          <p:nvPr/>
        </p:nvPicPr>
        <p:blipFill>
          <a:blip r:embed="rId3">
            <a:alphaModFix/>
          </a:blip>
          <a:stretch>
            <a:fillRect/>
          </a:stretch>
        </p:blipFill>
        <p:spPr>
          <a:xfrm>
            <a:off x="359425" y="1705775"/>
            <a:ext cx="8353550" cy="1925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27800" y="164000"/>
            <a:ext cx="76884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a:t>
            </a:r>
            <a:endParaRPr/>
          </a:p>
          <a:p>
            <a:pPr indent="0" lvl="0" marL="0" rtl="0" algn="l">
              <a:spcBef>
                <a:spcPts val="0"/>
              </a:spcBef>
              <a:spcAft>
                <a:spcPts val="0"/>
              </a:spcAft>
              <a:buNone/>
            </a:pPr>
            <a:r>
              <a:t/>
            </a:r>
            <a:endParaRPr/>
          </a:p>
        </p:txBody>
      </p:sp>
      <p:pic>
        <p:nvPicPr>
          <p:cNvPr id="351" name="Google Shape;351;p49"/>
          <p:cNvPicPr preferRelativeResize="0"/>
          <p:nvPr/>
        </p:nvPicPr>
        <p:blipFill>
          <a:blip r:embed="rId3">
            <a:alphaModFix/>
          </a:blip>
          <a:stretch>
            <a:fillRect/>
          </a:stretch>
        </p:blipFill>
        <p:spPr>
          <a:xfrm>
            <a:off x="1200575" y="776300"/>
            <a:ext cx="6730575" cy="436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357" name="Google Shape;357;p50"/>
          <p:cNvGrpSpPr/>
          <p:nvPr/>
        </p:nvGrpSpPr>
        <p:grpSpPr>
          <a:xfrm>
            <a:off x="4117368" y="4819350"/>
            <a:ext cx="5102882" cy="274500"/>
            <a:chOff x="3722577" y="4819350"/>
            <a:chExt cx="5102882" cy="274500"/>
          </a:xfrm>
        </p:grpSpPr>
        <p:sp>
          <p:nvSpPr>
            <p:cNvPr id="358" name="Google Shape;358;p50"/>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59" name="Google Shape;359;p50"/>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60" name="Google Shape;360;p50"/>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361" name="Google Shape;361;p50"/>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362" name="Google Shape;362;p50"/>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/addvacantroles :  POST to VACANT ROLES Table (Admin Side)</a:t>
            </a:r>
            <a:endParaRPr b="1" sz="1500">
              <a:solidFill>
                <a:schemeClr val="lt1"/>
              </a:solidFill>
              <a:latin typeface="Raleway"/>
              <a:ea typeface="Raleway"/>
              <a:cs typeface="Raleway"/>
              <a:sym typeface="Raleway"/>
            </a:endParaRPr>
          </a:p>
        </p:txBody>
      </p:sp>
      <p:pic>
        <p:nvPicPr>
          <p:cNvPr id="363" name="Google Shape;363;p50"/>
          <p:cNvPicPr preferRelativeResize="0"/>
          <p:nvPr/>
        </p:nvPicPr>
        <p:blipFill>
          <a:blip r:embed="rId5">
            <a:alphaModFix/>
          </a:blip>
          <a:stretch>
            <a:fillRect/>
          </a:stretch>
        </p:blipFill>
        <p:spPr>
          <a:xfrm>
            <a:off x="669250" y="1178752"/>
            <a:ext cx="7433625" cy="3865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369" name="Google Shape;369;p51"/>
          <p:cNvGrpSpPr/>
          <p:nvPr/>
        </p:nvGrpSpPr>
        <p:grpSpPr>
          <a:xfrm>
            <a:off x="4117368" y="4819350"/>
            <a:ext cx="5102882" cy="274500"/>
            <a:chOff x="3722577" y="4819350"/>
            <a:chExt cx="5102882" cy="274500"/>
          </a:xfrm>
        </p:grpSpPr>
        <p:sp>
          <p:nvSpPr>
            <p:cNvPr id="370" name="Google Shape;370;p51"/>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71" name="Google Shape;371;p51"/>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72" name="Google Shape;372;p51"/>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373" name="Google Shape;373;p51"/>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374" name="Google Shape;374;p51"/>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/seevacanciesadmin :  GET all vacancies from VACANT ROLES Table (Admin Side)</a:t>
            </a:r>
            <a:endParaRPr b="1" sz="1500">
              <a:solidFill>
                <a:schemeClr val="lt1"/>
              </a:solidFill>
              <a:latin typeface="Raleway"/>
              <a:ea typeface="Raleway"/>
              <a:cs typeface="Raleway"/>
              <a:sym typeface="Raleway"/>
            </a:endParaRPr>
          </a:p>
        </p:txBody>
      </p:sp>
      <p:pic>
        <p:nvPicPr>
          <p:cNvPr id="375" name="Google Shape;375;p51"/>
          <p:cNvPicPr preferRelativeResize="0"/>
          <p:nvPr/>
        </p:nvPicPr>
        <p:blipFill>
          <a:blip r:embed="rId5">
            <a:alphaModFix/>
          </a:blip>
          <a:stretch>
            <a:fillRect/>
          </a:stretch>
        </p:blipFill>
        <p:spPr>
          <a:xfrm>
            <a:off x="762225" y="1177926"/>
            <a:ext cx="7353075" cy="39159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381" name="Google Shape;381;p52"/>
          <p:cNvGrpSpPr/>
          <p:nvPr/>
        </p:nvGrpSpPr>
        <p:grpSpPr>
          <a:xfrm>
            <a:off x="4117368" y="4819350"/>
            <a:ext cx="5102882" cy="274500"/>
            <a:chOff x="3722577" y="4819350"/>
            <a:chExt cx="5102882" cy="274500"/>
          </a:xfrm>
        </p:grpSpPr>
        <p:sp>
          <p:nvSpPr>
            <p:cNvPr id="382" name="Google Shape;382;p52"/>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83" name="Google Shape;383;p52"/>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84" name="Google Shape;384;p52"/>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385" name="Google Shape;385;p52"/>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386" name="Google Shape;386;p52"/>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/userreg :  POST to Registration Table (USER side)</a:t>
            </a:r>
            <a:endParaRPr b="1" sz="1500">
              <a:solidFill>
                <a:schemeClr val="lt1"/>
              </a:solidFill>
              <a:latin typeface="Raleway"/>
              <a:ea typeface="Raleway"/>
              <a:cs typeface="Raleway"/>
              <a:sym typeface="Raleway"/>
            </a:endParaRPr>
          </a:p>
        </p:txBody>
      </p:sp>
      <p:pic>
        <p:nvPicPr>
          <p:cNvPr id="387" name="Google Shape;387;p52"/>
          <p:cNvPicPr preferRelativeResize="0"/>
          <p:nvPr/>
        </p:nvPicPr>
        <p:blipFill>
          <a:blip r:embed="rId5">
            <a:alphaModFix/>
          </a:blip>
          <a:stretch>
            <a:fillRect/>
          </a:stretch>
        </p:blipFill>
        <p:spPr>
          <a:xfrm>
            <a:off x="701925" y="1198000"/>
            <a:ext cx="7285150" cy="3833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393" name="Google Shape;393;p53"/>
          <p:cNvGrpSpPr/>
          <p:nvPr/>
        </p:nvGrpSpPr>
        <p:grpSpPr>
          <a:xfrm>
            <a:off x="4117368" y="4819350"/>
            <a:ext cx="5102882" cy="274500"/>
            <a:chOff x="3722577" y="4819350"/>
            <a:chExt cx="5102882" cy="274500"/>
          </a:xfrm>
        </p:grpSpPr>
        <p:sp>
          <p:nvSpPr>
            <p:cNvPr id="394" name="Google Shape;394;p5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95" name="Google Shape;395;p53"/>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396" name="Google Shape;396;p53"/>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397" name="Google Shape;397;p53"/>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398" name="Google Shape;398;p53"/>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/userlogin</a:t>
            </a:r>
            <a:r>
              <a:rPr b="1" lang="en" sz="1500">
                <a:solidFill>
                  <a:schemeClr val="lt1"/>
                </a:solidFill>
                <a:latin typeface="Raleway"/>
                <a:ea typeface="Raleway"/>
                <a:cs typeface="Raleway"/>
                <a:sym typeface="Raleway"/>
              </a:rPr>
              <a:t> :  Takes EmailId , Password and returns JWT token, if it exists in REGISTRATION </a:t>
            </a:r>
            <a:endParaRPr b="1" sz="1500">
              <a:solidFill>
                <a:schemeClr val="lt1"/>
              </a:solidFill>
              <a:latin typeface="Raleway"/>
              <a:ea typeface="Raleway"/>
              <a:cs typeface="Raleway"/>
              <a:sym typeface="Raleway"/>
            </a:endParaRPr>
          </a:p>
        </p:txBody>
      </p:sp>
      <p:pic>
        <p:nvPicPr>
          <p:cNvPr id="399" name="Google Shape;399;p53"/>
          <p:cNvPicPr preferRelativeResize="0"/>
          <p:nvPr/>
        </p:nvPicPr>
        <p:blipFill>
          <a:blip r:embed="rId5">
            <a:alphaModFix/>
          </a:blip>
          <a:stretch>
            <a:fillRect/>
          </a:stretch>
        </p:blipFill>
        <p:spPr>
          <a:xfrm>
            <a:off x="678450" y="1117375"/>
            <a:ext cx="7395226" cy="3976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05" name="Google Shape;405;p54"/>
          <p:cNvGrpSpPr/>
          <p:nvPr/>
        </p:nvGrpSpPr>
        <p:grpSpPr>
          <a:xfrm>
            <a:off x="4117368" y="4819350"/>
            <a:ext cx="5102882" cy="274500"/>
            <a:chOff x="3722577" y="4819350"/>
            <a:chExt cx="5102882" cy="274500"/>
          </a:xfrm>
        </p:grpSpPr>
        <p:sp>
          <p:nvSpPr>
            <p:cNvPr id="406" name="Google Shape;406;p54"/>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07" name="Google Shape;407;p54"/>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08" name="Google Shape;408;p54"/>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09" name="Google Shape;409;p54"/>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10" name="Google Shape;410;p54"/>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/seevacantroles :  GETs all the details from VACANT ROLES for user to see vacancies.</a:t>
            </a:r>
            <a:endParaRPr b="1" sz="1500">
              <a:solidFill>
                <a:schemeClr val="lt1"/>
              </a:solidFill>
              <a:latin typeface="Raleway"/>
              <a:ea typeface="Raleway"/>
              <a:cs typeface="Raleway"/>
              <a:sym typeface="Raleway"/>
            </a:endParaRPr>
          </a:p>
        </p:txBody>
      </p:sp>
      <p:pic>
        <p:nvPicPr>
          <p:cNvPr id="411" name="Google Shape;411;p54"/>
          <p:cNvPicPr preferRelativeResize="0"/>
          <p:nvPr/>
        </p:nvPicPr>
        <p:blipFill>
          <a:blip r:embed="rId5">
            <a:alphaModFix/>
          </a:blip>
          <a:stretch>
            <a:fillRect/>
          </a:stretch>
        </p:blipFill>
        <p:spPr>
          <a:xfrm>
            <a:off x="508150" y="1068424"/>
            <a:ext cx="7688399" cy="40750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17" name="Google Shape;417;p55"/>
          <p:cNvGrpSpPr/>
          <p:nvPr/>
        </p:nvGrpSpPr>
        <p:grpSpPr>
          <a:xfrm>
            <a:off x="4117368" y="4819350"/>
            <a:ext cx="5102882" cy="274500"/>
            <a:chOff x="3722577" y="4819350"/>
            <a:chExt cx="5102882" cy="274500"/>
          </a:xfrm>
        </p:grpSpPr>
        <p:sp>
          <p:nvSpPr>
            <p:cNvPr id="418" name="Google Shape;418;p55"/>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19" name="Google Shape;419;p55"/>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20" name="Google Shape;420;p55"/>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21" name="Google Shape;421;p55"/>
          <p:cNvSpPr txBox="1"/>
          <p:nvPr>
            <p:ph type="title"/>
          </p:nvPr>
        </p:nvSpPr>
        <p:spPr>
          <a:xfrm>
            <a:off x="950900" y="207000"/>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22" name="Google Shape;422;p55"/>
          <p:cNvSpPr txBox="1"/>
          <p:nvPr/>
        </p:nvSpPr>
        <p:spPr>
          <a:xfrm>
            <a:off x="111550" y="731400"/>
            <a:ext cx="8872800" cy="441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/appdetails : POST application details entered by user to the application Table.   </a:t>
            </a:r>
            <a:endParaRPr b="1" sz="1500">
              <a:solidFill>
                <a:schemeClr val="lt1"/>
              </a:solidFill>
              <a:latin typeface="Raleway"/>
              <a:ea typeface="Raleway"/>
              <a:cs typeface="Raleway"/>
              <a:sym typeface="Raleway"/>
            </a:endParaRPr>
          </a:p>
        </p:txBody>
      </p:sp>
      <p:pic>
        <p:nvPicPr>
          <p:cNvPr id="423" name="Google Shape;423;p55"/>
          <p:cNvPicPr preferRelativeResize="0"/>
          <p:nvPr/>
        </p:nvPicPr>
        <p:blipFill>
          <a:blip r:embed="rId5">
            <a:alphaModFix/>
          </a:blip>
          <a:stretch>
            <a:fillRect/>
          </a:stretch>
        </p:blipFill>
        <p:spPr>
          <a:xfrm>
            <a:off x="451400" y="1059439"/>
            <a:ext cx="8193101" cy="4034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727800" y="1671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157" name="Google Shape;157;p20"/>
          <p:cNvPicPr preferRelativeResize="0"/>
          <p:nvPr/>
        </p:nvPicPr>
        <p:blipFill>
          <a:blip r:embed="rId3">
            <a:alphaModFix/>
          </a:blip>
          <a:stretch>
            <a:fillRect/>
          </a:stretch>
        </p:blipFill>
        <p:spPr>
          <a:xfrm>
            <a:off x="727800" y="773525"/>
            <a:ext cx="7688400" cy="42426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29" name="Google Shape;429;p56"/>
          <p:cNvGrpSpPr/>
          <p:nvPr/>
        </p:nvGrpSpPr>
        <p:grpSpPr>
          <a:xfrm>
            <a:off x="4117368" y="4819350"/>
            <a:ext cx="5102882" cy="274500"/>
            <a:chOff x="3722577" y="4819350"/>
            <a:chExt cx="5102882" cy="274500"/>
          </a:xfrm>
        </p:grpSpPr>
        <p:sp>
          <p:nvSpPr>
            <p:cNvPr id="430" name="Google Shape;430;p56"/>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31" name="Google Shape;431;p56"/>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32" name="Google Shape;432;p56"/>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33" name="Google Shape;433;p56"/>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34" name="Google Shape;434;p56"/>
          <p:cNvSpPr txBox="1"/>
          <p:nvPr/>
        </p:nvSpPr>
        <p:spPr>
          <a:xfrm>
            <a:off x="0" y="471125"/>
            <a:ext cx="9008400" cy="462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/appdetails :  Continuation</a:t>
            </a:r>
            <a:endParaRPr b="1" sz="1500">
              <a:solidFill>
                <a:schemeClr val="lt1"/>
              </a:solidFill>
              <a:latin typeface="Raleway"/>
              <a:ea typeface="Raleway"/>
              <a:cs typeface="Raleway"/>
              <a:sym typeface="Raleway"/>
            </a:endParaRPr>
          </a:p>
          <a:p>
            <a:pPr indent="0" lvl="0" marL="0" rtl="0" algn="l">
              <a:spcBef>
                <a:spcPts val="0"/>
              </a:spcBef>
              <a:spcAft>
                <a:spcPts val="0"/>
              </a:spcAft>
              <a:buNone/>
            </a:pPr>
            <a:r>
              <a:rPr b="1" lang="en" sz="1500">
                <a:solidFill>
                  <a:schemeClr val="lt1"/>
                </a:solidFill>
                <a:latin typeface="Raleway"/>
                <a:ea typeface="Raleway"/>
                <a:cs typeface="Raleway"/>
                <a:sym typeface="Raleway"/>
              </a:rPr>
              <a:t>Lets User enter application form only thrice.</a:t>
            </a:r>
            <a:endParaRPr b="1" sz="1500">
              <a:solidFill>
                <a:schemeClr val="lt1"/>
              </a:solidFill>
              <a:latin typeface="Raleway"/>
              <a:ea typeface="Raleway"/>
              <a:cs typeface="Raleway"/>
              <a:sym typeface="Raleway"/>
            </a:endParaRPr>
          </a:p>
          <a:p>
            <a:pPr indent="0" lvl="0" marL="45720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35" name="Google Shape;435;p56"/>
          <p:cNvPicPr preferRelativeResize="0"/>
          <p:nvPr/>
        </p:nvPicPr>
        <p:blipFill>
          <a:blip r:embed="rId5">
            <a:alphaModFix/>
          </a:blip>
          <a:stretch>
            <a:fillRect/>
          </a:stretch>
        </p:blipFill>
        <p:spPr>
          <a:xfrm>
            <a:off x="510772" y="1052825"/>
            <a:ext cx="7831078" cy="404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41" name="Google Shape;441;p57"/>
          <p:cNvGrpSpPr/>
          <p:nvPr/>
        </p:nvGrpSpPr>
        <p:grpSpPr>
          <a:xfrm>
            <a:off x="4117368" y="4819350"/>
            <a:ext cx="5102882" cy="274500"/>
            <a:chOff x="3722577" y="4819350"/>
            <a:chExt cx="5102882" cy="274500"/>
          </a:xfrm>
        </p:grpSpPr>
        <p:sp>
          <p:nvSpPr>
            <p:cNvPr id="442" name="Google Shape;442;p57"/>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43" name="Google Shape;443;p57"/>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44" name="Google Shape;444;p57"/>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45" name="Google Shape;445;p57"/>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46" name="Google Shape;446;p57"/>
          <p:cNvSpPr txBox="1"/>
          <p:nvPr/>
        </p:nvSpPr>
        <p:spPr>
          <a:xfrm>
            <a:off x="0" y="471125"/>
            <a:ext cx="9008400" cy="462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/appdetails :  Continuation</a:t>
            </a:r>
            <a:endParaRPr b="1" sz="1500">
              <a:solidFill>
                <a:schemeClr val="lt1"/>
              </a:solidFill>
              <a:latin typeface="Raleway"/>
              <a:ea typeface="Raleway"/>
              <a:cs typeface="Raleway"/>
              <a:sym typeface="Raleway"/>
            </a:endParaRPr>
          </a:p>
          <a:p>
            <a:pPr indent="0" lvl="0" marL="0" rtl="0" algn="l">
              <a:spcBef>
                <a:spcPts val="0"/>
              </a:spcBef>
              <a:spcAft>
                <a:spcPts val="0"/>
              </a:spcAft>
              <a:buNone/>
            </a:pPr>
            <a:r>
              <a:rPr b="1" lang="en" sz="1500">
                <a:solidFill>
                  <a:schemeClr val="lt1"/>
                </a:solidFill>
                <a:latin typeface="Raleway"/>
                <a:ea typeface="Raleway"/>
                <a:cs typeface="Raleway"/>
                <a:sym typeface="Raleway"/>
              </a:rPr>
              <a:t>Does not let User enter application form for the same Role, if he was declined previously.</a:t>
            </a:r>
            <a:endParaRPr b="1" sz="1500">
              <a:solidFill>
                <a:schemeClr val="lt1"/>
              </a:solidFill>
              <a:latin typeface="Raleway"/>
              <a:ea typeface="Raleway"/>
              <a:cs typeface="Raleway"/>
              <a:sym typeface="Raleway"/>
            </a:endParaRPr>
          </a:p>
          <a:p>
            <a:pPr indent="0" lvl="0" marL="45720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47" name="Google Shape;447;p57"/>
          <p:cNvPicPr preferRelativeResize="0"/>
          <p:nvPr/>
        </p:nvPicPr>
        <p:blipFill>
          <a:blip r:embed="rId5">
            <a:alphaModFix/>
          </a:blip>
          <a:stretch>
            <a:fillRect/>
          </a:stretch>
        </p:blipFill>
        <p:spPr>
          <a:xfrm>
            <a:off x="649300" y="1075250"/>
            <a:ext cx="7461974" cy="4018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53" name="Google Shape;453;p58"/>
          <p:cNvGrpSpPr/>
          <p:nvPr/>
        </p:nvGrpSpPr>
        <p:grpSpPr>
          <a:xfrm>
            <a:off x="4117368" y="4819350"/>
            <a:ext cx="5102882" cy="274500"/>
            <a:chOff x="3722577" y="4819350"/>
            <a:chExt cx="5102882" cy="274500"/>
          </a:xfrm>
        </p:grpSpPr>
        <p:sp>
          <p:nvSpPr>
            <p:cNvPr id="454" name="Google Shape;454;p58"/>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55" name="Google Shape;455;p58"/>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56" name="Google Shape;456;p58"/>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57" name="Google Shape;457;p58"/>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58" name="Google Shape;458;p58"/>
          <p:cNvSpPr txBox="1"/>
          <p:nvPr/>
        </p:nvSpPr>
        <p:spPr>
          <a:xfrm>
            <a:off x="0" y="471125"/>
            <a:ext cx="9008400" cy="462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/mydetails : User can see his Application id and the Role details he applied in that particular Application form. </a:t>
            </a:r>
            <a:endParaRPr b="1" sz="1500">
              <a:solidFill>
                <a:schemeClr val="lt1"/>
              </a:solidFill>
              <a:latin typeface="Raleway"/>
              <a:ea typeface="Raleway"/>
              <a:cs typeface="Raleway"/>
              <a:sym typeface="Raleway"/>
            </a:endParaRPr>
          </a:p>
          <a:p>
            <a:pPr indent="0" lvl="0" marL="45720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59" name="Google Shape;459;p58"/>
          <p:cNvPicPr preferRelativeResize="0"/>
          <p:nvPr/>
        </p:nvPicPr>
        <p:blipFill>
          <a:blip r:embed="rId5">
            <a:alphaModFix/>
          </a:blip>
          <a:stretch>
            <a:fillRect/>
          </a:stretch>
        </p:blipFill>
        <p:spPr>
          <a:xfrm>
            <a:off x="802151" y="1030375"/>
            <a:ext cx="7082125" cy="3976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5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65" name="Google Shape;465;p59"/>
          <p:cNvGrpSpPr/>
          <p:nvPr/>
        </p:nvGrpSpPr>
        <p:grpSpPr>
          <a:xfrm>
            <a:off x="4117368" y="4819350"/>
            <a:ext cx="5102882" cy="274500"/>
            <a:chOff x="3722577" y="4819350"/>
            <a:chExt cx="5102882" cy="274500"/>
          </a:xfrm>
        </p:grpSpPr>
        <p:sp>
          <p:nvSpPr>
            <p:cNvPr id="466" name="Google Shape;466;p59"/>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67" name="Google Shape;467;p59"/>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68" name="Google Shape;468;p59"/>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69" name="Google Shape;469;p59"/>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70" name="Google Shape;470;p59"/>
          <p:cNvSpPr txBox="1"/>
          <p:nvPr/>
        </p:nvSpPr>
        <p:spPr>
          <a:xfrm>
            <a:off x="135600" y="662100"/>
            <a:ext cx="9008400" cy="4481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/seedetails : GETS all details of user from APPLICATION DETAILS table along with his QUALIFICATION, CGPA and DEPARTMENT he qualified in (Admin side).</a:t>
            </a:r>
            <a:endParaRPr b="1" sz="1500">
              <a:solidFill>
                <a:schemeClr val="lt1"/>
              </a:solidFill>
              <a:latin typeface="Raleway"/>
              <a:ea typeface="Raleway"/>
              <a:cs typeface="Raleway"/>
              <a:sym typeface="Raleway"/>
            </a:endParaRPr>
          </a:p>
          <a:p>
            <a:pPr indent="0" lvl="0" marL="457200" rtl="0" algn="l">
              <a:spcBef>
                <a:spcPts val="0"/>
              </a:spcBef>
              <a:spcAft>
                <a:spcPts val="0"/>
              </a:spcAft>
              <a:buNone/>
            </a:pPr>
            <a:r>
              <a:t/>
            </a:r>
            <a:endParaRPr b="1" sz="1500">
              <a:solidFill>
                <a:schemeClr val="lt1"/>
              </a:solidFill>
              <a:latin typeface="Raleway"/>
              <a:ea typeface="Raleway"/>
              <a:cs typeface="Raleway"/>
              <a:sym typeface="Raleway"/>
            </a:endParaRPr>
          </a:p>
          <a:p>
            <a:pPr indent="0" lvl="0" marL="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71" name="Google Shape;471;p59"/>
          <p:cNvPicPr preferRelativeResize="0"/>
          <p:nvPr/>
        </p:nvPicPr>
        <p:blipFill>
          <a:blip r:embed="rId5">
            <a:alphaModFix/>
          </a:blip>
          <a:stretch>
            <a:fillRect/>
          </a:stretch>
        </p:blipFill>
        <p:spPr>
          <a:xfrm>
            <a:off x="780850" y="1309600"/>
            <a:ext cx="7057673" cy="3833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77" name="Google Shape;477;p60"/>
          <p:cNvGrpSpPr/>
          <p:nvPr/>
        </p:nvGrpSpPr>
        <p:grpSpPr>
          <a:xfrm>
            <a:off x="4117368" y="4819350"/>
            <a:ext cx="5102882" cy="274500"/>
            <a:chOff x="3722577" y="4819350"/>
            <a:chExt cx="5102882" cy="274500"/>
          </a:xfrm>
        </p:grpSpPr>
        <p:sp>
          <p:nvSpPr>
            <p:cNvPr id="478" name="Google Shape;478;p60"/>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79" name="Google Shape;479;p60"/>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80" name="Google Shape;480;p60"/>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81" name="Google Shape;481;p60"/>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82" name="Google Shape;482;p60"/>
          <p:cNvSpPr txBox="1"/>
          <p:nvPr/>
        </p:nvSpPr>
        <p:spPr>
          <a:xfrm>
            <a:off x="67800" y="630750"/>
            <a:ext cx="9008400" cy="446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/writestatus : POSTs status inserted or updated by admin to an application into DB.</a:t>
            </a:r>
            <a:endParaRPr b="1" sz="1500">
              <a:solidFill>
                <a:schemeClr val="lt1"/>
              </a:solidFill>
              <a:latin typeface="Raleway"/>
              <a:ea typeface="Raleway"/>
              <a:cs typeface="Raleway"/>
              <a:sym typeface="Raleway"/>
            </a:endParaRPr>
          </a:p>
          <a:p>
            <a:pPr indent="0" lvl="0" marL="91440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83" name="Google Shape;483;p60"/>
          <p:cNvPicPr preferRelativeResize="0"/>
          <p:nvPr/>
        </p:nvPicPr>
        <p:blipFill>
          <a:blip r:embed="rId5">
            <a:alphaModFix/>
          </a:blip>
          <a:stretch>
            <a:fillRect/>
          </a:stretch>
        </p:blipFill>
        <p:spPr>
          <a:xfrm>
            <a:off x="261063" y="1045625"/>
            <a:ext cx="8353425" cy="3924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489" name="Google Shape;489;p61"/>
          <p:cNvGrpSpPr/>
          <p:nvPr/>
        </p:nvGrpSpPr>
        <p:grpSpPr>
          <a:xfrm>
            <a:off x="4117368" y="4819350"/>
            <a:ext cx="5102882" cy="274500"/>
            <a:chOff x="3722577" y="4819350"/>
            <a:chExt cx="5102882" cy="274500"/>
          </a:xfrm>
        </p:grpSpPr>
        <p:sp>
          <p:nvSpPr>
            <p:cNvPr id="490" name="Google Shape;490;p61"/>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491" name="Google Shape;491;p61"/>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492" name="Google Shape;492;p61"/>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493" name="Google Shape;493;p61"/>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494" name="Google Shape;494;p61"/>
          <p:cNvSpPr txBox="1"/>
          <p:nvPr/>
        </p:nvSpPr>
        <p:spPr>
          <a:xfrm>
            <a:off x="67800" y="630750"/>
            <a:ext cx="9008400" cy="446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a:buChar char="●"/>
            </a:pPr>
            <a:r>
              <a:rPr b="1" lang="en" sz="1500">
                <a:solidFill>
                  <a:schemeClr val="lt1"/>
                </a:solidFill>
                <a:latin typeface="Raleway"/>
                <a:ea typeface="Raleway"/>
                <a:cs typeface="Raleway"/>
                <a:sym typeface="Raleway"/>
              </a:rPr>
              <a:t>/seestatus : GETs status written from DB so that user can see the status of his applications.</a:t>
            </a:r>
            <a:endParaRPr b="1" sz="1500">
              <a:solidFill>
                <a:schemeClr val="lt1"/>
              </a:solidFill>
              <a:latin typeface="Raleway"/>
              <a:ea typeface="Raleway"/>
              <a:cs typeface="Raleway"/>
              <a:sym typeface="Raleway"/>
            </a:endParaRPr>
          </a:p>
          <a:p>
            <a:pPr indent="0" lvl="0" marL="91440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495" name="Google Shape;495;p61"/>
          <p:cNvPicPr preferRelativeResize="0"/>
          <p:nvPr/>
        </p:nvPicPr>
        <p:blipFill>
          <a:blip r:embed="rId5">
            <a:alphaModFix/>
          </a:blip>
          <a:stretch>
            <a:fillRect/>
          </a:stretch>
        </p:blipFill>
        <p:spPr>
          <a:xfrm>
            <a:off x="1121650" y="941950"/>
            <a:ext cx="7288224" cy="4201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501" name="Google Shape;501;p62"/>
          <p:cNvGrpSpPr/>
          <p:nvPr/>
        </p:nvGrpSpPr>
        <p:grpSpPr>
          <a:xfrm>
            <a:off x="4117368" y="4819350"/>
            <a:ext cx="5102882" cy="274500"/>
            <a:chOff x="3722577" y="4819350"/>
            <a:chExt cx="5102882" cy="274500"/>
          </a:xfrm>
        </p:grpSpPr>
        <p:sp>
          <p:nvSpPr>
            <p:cNvPr id="502" name="Google Shape;502;p62"/>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503" name="Google Shape;503;p62"/>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504" name="Google Shape;504;p62"/>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505" name="Google Shape;505;p62"/>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506" name="Google Shape;506;p62"/>
          <p:cNvSpPr txBox="1"/>
          <p:nvPr/>
        </p:nvSpPr>
        <p:spPr>
          <a:xfrm>
            <a:off x="67800" y="630750"/>
            <a:ext cx="9008400" cy="44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Raleway"/>
                <a:ea typeface="Raleway"/>
                <a:cs typeface="Raleway"/>
                <a:sym typeface="Raleway"/>
              </a:rPr>
              <a:t>/recruited : POSTs info of the applicants who were recruited into DB. This API also deletes the applications of the user who is recruited as faculty, it also deletes the ROLE from VACANT ROLES  </a:t>
            </a:r>
            <a:endParaRPr b="1" sz="1500">
              <a:solidFill>
                <a:schemeClr val="lt1"/>
              </a:solidFill>
              <a:latin typeface="Raleway"/>
              <a:ea typeface="Raleway"/>
              <a:cs typeface="Raleway"/>
              <a:sym typeface="Raleway"/>
            </a:endParaRPr>
          </a:p>
          <a:p>
            <a:pPr indent="0" lvl="0" marL="0" rtl="0" algn="l">
              <a:spcBef>
                <a:spcPts val="0"/>
              </a:spcBef>
              <a:spcAft>
                <a:spcPts val="0"/>
              </a:spcAft>
              <a:buNone/>
            </a:pPr>
            <a:r>
              <a:rPr b="1" lang="en" sz="1500">
                <a:solidFill>
                  <a:schemeClr val="lt1"/>
                </a:solidFill>
                <a:latin typeface="Raleway"/>
                <a:ea typeface="Raleway"/>
                <a:cs typeface="Raleway"/>
                <a:sym typeface="Raleway"/>
              </a:rPr>
              <a:t>Table to which the faculty was appointed.</a:t>
            </a:r>
            <a:endParaRPr b="1" sz="1500">
              <a:solidFill>
                <a:schemeClr val="lt1"/>
              </a:solidFill>
              <a:latin typeface="Raleway"/>
              <a:ea typeface="Raleway"/>
              <a:cs typeface="Raleway"/>
              <a:sym typeface="Raleway"/>
            </a:endParaRPr>
          </a:p>
        </p:txBody>
      </p:sp>
      <p:pic>
        <p:nvPicPr>
          <p:cNvPr id="507" name="Google Shape;507;p62"/>
          <p:cNvPicPr preferRelativeResize="0"/>
          <p:nvPr/>
        </p:nvPicPr>
        <p:blipFill>
          <a:blip r:embed="rId5">
            <a:alphaModFix/>
          </a:blip>
          <a:stretch>
            <a:fillRect/>
          </a:stretch>
        </p:blipFill>
        <p:spPr>
          <a:xfrm>
            <a:off x="2681900" y="1436425"/>
            <a:ext cx="4147175" cy="3707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513" name="Google Shape;513;p63"/>
          <p:cNvGrpSpPr/>
          <p:nvPr/>
        </p:nvGrpSpPr>
        <p:grpSpPr>
          <a:xfrm>
            <a:off x="4117368" y="4819350"/>
            <a:ext cx="5102882" cy="274500"/>
            <a:chOff x="3722577" y="4819350"/>
            <a:chExt cx="5102882" cy="274500"/>
          </a:xfrm>
        </p:grpSpPr>
        <p:sp>
          <p:nvSpPr>
            <p:cNvPr id="514" name="Google Shape;514;p6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515" name="Google Shape;515;p63"/>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516" name="Google Shape;516;p63"/>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517" name="Google Shape;517;p63"/>
          <p:cNvSpPr txBox="1"/>
          <p:nvPr>
            <p:ph type="title"/>
          </p:nvPr>
        </p:nvSpPr>
        <p:spPr>
          <a:xfrm>
            <a:off x="926100" y="58275"/>
            <a:ext cx="76884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a:ea typeface="Montserrat"/>
                <a:cs typeface="Montserrat"/>
                <a:sym typeface="Montserrat"/>
              </a:rPr>
              <a:t>APIs</a:t>
            </a:r>
            <a:endParaRPr sz="2000"/>
          </a:p>
        </p:txBody>
      </p:sp>
      <p:sp>
        <p:nvSpPr>
          <p:cNvPr id="518" name="Google Shape;518;p63"/>
          <p:cNvSpPr txBox="1"/>
          <p:nvPr/>
        </p:nvSpPr>
        <p:spPr>
          <a:xfrm>
            <a:off x="67800" y="421400"/>
            <a:ext cx="9008400" cy="47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Raleway"/>
                <a:ea typeface="Raleway"/>
                <a:cs typeface="Raleway"/>
                <a:sym typeface="Raleway"/>
              </a:rPr>
              <a:t>/checkfaculty : GETs the details of all faculty who are recruited</a:t>
            </a:r>
            <a:endParaRPr b="1" sz="1500">
              <a:solidFill>
                <a:schemeClr val="lt1"/>
              </a:solidFill>
              <a:latin typeface="Raleway"/>
              <a:ea typeface="Raleway"/>
              <a:cs typeface="Raleway"/>
              <a:sym typeface="Raleway"/>
            </a:endParaRPr>
          </a:p>
          <a:p>
            <a:pPr indent="0" lvl="0" marL="0" rtl="0" algn="l">
              <a:spcBef>
                <a:spcPts val="0"/>
              </a:spcBef>
              <a:spcAft>
                <a:spcPts val="0"/>
              </a:spcAft>
              <a:buNone/>
            </a:pPr>
            <a:r>
              <a:t/>
            </a:r>
            <a:endParaRPr b="1" sz="1500">
              <a:solidFill>
                <a:schemeClr val="lt1"/>
              </a:solidFill>
              <a:latin typeface="Raleway"/>
              <a:ea typeface="Raleway"/>
              <a:cs typeface="Raleway"/>
              <a:sym typeface="Raleway"/>
            </a:endParaRPr>
          </a:p>
        </p:txBody>
      </p:sp>
      <p:pic>
        <p:nvPicPr>
          <p:cNvPr id="519" name="Google Shape;519;p63"/>
          <p:cNvPicPr preferRelativeResize="0"/>
          <p:nvPr/>
        </p:nvPicPr>
        <p:blipFill>
          <a:blip r:embed="rId5">
            <a:alphaModFix/>
          </a:blip>
          <a:stretch>
            <a:fillRect/>
          </a:stretch>
        </p:blipFill>
        <p:spPr>
          <a:xfrm>
            <a:off x="1870300" y="768400"/>
            <a:ext cx="4873395" cy="437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39050" y="1346150"/>
            <a:ext cx="7688400" cy="20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solidFill>
                  <a:srgbClr val="000000"/>
                </a:solidFill>
                <a:highlight>
                  <a:schemeClr val="dk1"/>
                </a:highlight>
              </a:rPr>
              <a:t>Technologies used  are</a:t>
            </a:r>
            <a:endParaRPr sz="1400">
              <a:solidFill>
                <a:srgbClr val="000000"/>
              </a:solidFill>
              <a:highlight>
                <a:schemeClr val="dk1"/>
              </a:highlight>
            </a:endParaRPr>
          </a:p>
          <a:p>
            <a:pPr indent="0" lvl="0" marL="0" rtl="0" algn="l">
              <a:spcBef>
                <a:spcPts val="0"/>
              </a:spcBef>
              <a:spcAft>
                <a:spcPts val="0"/>
              </a:spcAft>
              <a:buNone/>
            </a:pPr>
            <a:r>
              <a:t/>
            </a:r>
            <a:endParaRPr sz="1400">
              <a:solidFill>
                <a:srgbClr val="000000"/>
              </a:solidFill>
              <a:highlight>
                <a:schemeClr val="dk1"/>
              </a:highlight>
            </a:endParaRPr>
          </a:p>
          <a:p>
            <a:pPr indent="-317500" lvl="0" marL="457200" rtl="0" algn="l">
              <a:spcBef>
                <a:spcPts val="0"/>
              </a:spcBef>
              <a:spcAft>
                <a:spcPts val="0"/>
              </a:spcAft>
              <a:buClr>
                <a:srgbClr val="000000"/>
              </a:buClr>
              <a:buSzPts val="1400"/>
              <a:buChar char="●"/>
            </a:pPr>
            <a:r>
              <a:rPr lang="en" sz="1400">
                <a:solidFill>
                  <a:srgbClr val="000000"/>
                </a:solidFill>
                <a:highlight>
                  <a:schemeClr val="dk1"/>
                </a:highlight>
              </a:rPr>
              <a:t>Django Python Framework</a:t>
            </a:r>
            <a:endParaRPr sz="1400">
              <a:solidFill>
                <a:srgbClr val="000000"/>
              </a:solidFill>
              <a:highlight>
                <a:schemeClr val="dk1"/>
              </a:highlight>
            </a:endParaRPr>
          </a:p>
          <a:p>
            <a:pPr indent="0" lvl="0" marL="457200" rtl="0" algn="l">
              <a:spcBef>
                <a:spcPts val="0"/>
              </a:spcBef>
              <a:spcAft>
                <a:spcPts val="0"/>
              </a:spcAft>
              <a:buNone/>
            </a:pPr>
            <a:r>
              <a:t/>
            </a:r>
            <a:endParaRPr sz="1400">
              <a:solidFill>
                <a:srgbClr val="000000"/>
              </a:solidFill>
              <a:highlight>
                <a:schemeClr val="dk1"/>
              </a:highlight>
            </a:endParaRPr>
          </a:p>
          <a:p>
            <a:pPr indent="-317500" lvl="0" marL="457200" rtl="0" algn="l">
              <a:spcBef>
                <a:spcPts val="0"/>
              </a:spcBef>
              <a:spcAft>
                <a:spcPts val="0"/>
              </a:spcAft>
              <a:buClr>
                <a:srgbClr val="000000"/>
              </a:buClr>
              <a:buSzPts val="1400"/>
              <a:buChar char="●"/>
            </a:pPr>
            <a:r>
              <a:rPr lang="en" sz="1400">
                <a:solidFill>
                  <a:srgbClr val="000000"/>
                </a:solidFill>
                <a:highlight>
                  <a:schemeClr val="dk1"/>
                </a:highlight>
              </a:rPr>
              <a:t>HTML ,CSS,Bootstrap,JavaScript</a:t>
            </a:r>
            <a:endParaRPr sz="1400">
              <a:solidFill>
                <a:srgbClr val="000000"/>
              </a:solidFill>
              <a:highlight>
                <a:schemeClr val="dk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254575" y="693150"/>
            <a:ext cx="7688400" cy="14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FLOW</a:t>
            </a:r>
            <a:endParaRPr/>
          </a:p>
          <a:p>
            <a:pPr indent="0" lvl="0" marL="0" rtl="0" algn="l">
              <a:spcBef>
                <a:spcPts val="0"/>
              </a:spcBef>
              <a:spcAft>
                <a:spcPts val="0"/>
              </a:spcAft>
              <a:buNone/>
            </a:pPr>
            <a:r>
              <a:rPr lang="en"/>
              <a:t> DESIGN</a:t>
            </a:r>
            <a:endParaRPr/>
          </a:p>
        </p:txBody>
      </p:sp>
      <p:pic>
        <p:nvPicPr>
          <p:cNvPr id="168" name="Google Shape;168;p22"/>
          <p:cNvPicPr preferRelativeResize="0"/>
          <p:nvPr/>
        </p:nvPicPr>
        <p:blipFill rotWithShape="1">
          <a:blip r:embed="rId3">
            <a:alphaModFix/>
          </a:blip>
          <a:srcRect b="0" l="15381" r="15457" t="0"/>
          <a:stretch/>
        </p:blipFill>
        <p:spPr>
          <a:xfrm>
            <a:off x="2441150" y="1014625"/>
            <a:ext cx="6459600" cy="381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2" name="Shape 172"/>
        <p:cNvGrpSpPr/>
        <p:nvPr/>
      </p:nvGrpSpPr>
      <p:grpSpPr>
        <a:xfrm>
          <a:off x="0" y="0"/>
          <a:ext cx="0" cy="0"/>
          <a:chOff x="0" y="0"/>
          <a:chExt cx="0" cy="0"/>
        </a:xfrm>
      </p:grpSpPr>
      <p:sp>
        <p:nvSpPr>
          <p:cNvPr id="173" name="Google Shape;173;p23"/>
          <p:cNvSpPr txBox="1"/>
          <p:nvPr>
            <p:ph type="title"/>
          </p:nvPr>
        </p:nvSpPr>
        <p:spPr>
          <a:xfrm>
            <a:off x="205425" y="3068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Pages</a:t>
            </a:r>
            <a:endParaRPr/>
          </a:p>
        </p:txBody>
      </p:sp>
      <p:sp>
        <p:nvSpPr>
          <p:cNvPr id="174" name="Google Shape;174;p23"/>
          <p:cNvSpPr txBox="1"/>
          <p:nvPr/>
        </p:nvSpPr>
        <p:spPr>
          <a:xfrm>
            <a:off x="783575" y="1436575"/>
            <a:ext cx="7738200" cy="3355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Lato"/>
              <a:buChar char="●"/>
            </a:pPr>
            <a:r>
              <a:rPr lang="en" sz="2200">
                <a:latin typeface="Lato"/>
                <a:ea typeface="Lato"/>
                <a:cs typeface="Lato"/>
                <a:sym typeface="Lato"/>
              </a:rPr>
              <a:t>Admin Login page</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Options page</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Upload Vacancies page</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View Vacancies page</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Select Applicants page</a:t>
            </a:r>
            <a:endParaRPr sz="2200">
              <a:latin typeface="Lato"/>
              <a:ea typeface="Lato"/>
              <a:cs typeface="Lato"/>
              <a:sym typeface="Lato"/>
            </a:endParaRPr>
          </a:p>
          <a:p>
            <a:pPr indent="-368300" lvl="0" marL="457200" rtl="0" algn="l">
              <a:spcBef>
                <a:spcPts val="0"/>
              </a:spcBef>
              <a:spcAft>
                <a:spcPts val="0"/>
              </a:spcAft>
              <a:buSzPts val="2200"/>
              <a:buFont typeface="Lato"/>
              <a:buChar char="●"/>
            </a:pPr>
            <a:r>
              <a:rPr lang="en" sz="2200">
                <a:latin typeface="Lato"/>
                <a:ea typeface="Lato"/>
                <a:cs typeface="Lato"/>
                <a:sym typeface="Lato"/>
              </a:rPr>
              <a:t>Recruited faculty page	</a:t>
            </a:r>
            <a:endParaRPr sz="2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78" name="Shape 178"/>
        <p:cNvGrpSpPr/>
        <p:nvPr/>
      </p:nvGrpSpPr>
      <p:grpSpPr>
        <a:xfrm>
          <a:off x="0" y="0"/>
          <a:ext cx="0" cy="0"/>
          <a:chOff x="0" y="0"/>
          <a:chExt cx="0" cy="0"/>
        </a:xfrm>
      </p:grpSpPr>
      <p:sp>
        <p:nvSpPr>
          <p:cNvPr id="179" name="Google Shape;179;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Login</a:t>
            </a:r>
            <a:endParaRPr b="0"/>
          </a:p>
        </p:txBody>
      </p:sp>
      <p:pic>
        <p:nvPicPr>
          <p:cNvPr id="180" name="Google Shape;180;p24"/>
          <p:cNvPicPr preferRelativeResize="0"/>
          <p:nvPr/>
        </p:nvPicPr>
        <p:blipFill>
          <a:blip r:embed="rId3">
            <a:alphaModFix/>
          </a:blip>
          <a:stretch>
            <a:fillRect/>
          </a:stretch>
        </p:blipFill>
        <p:spPr>
          <a:xfrm>
            <a:off x="729450" y="803225"/>
            <a:ext cx="7397600" cy="415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599250" y="23925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Page</a:t>
            </a:r>
            <a:endParaRPr b="0"/>
          </a:p>
        </p:txBody>
      </p:sp>
      <p:sp>
        <p:nvSpPr>
          <p:cNvPr id="186" name="Google Shape;186;p25"/>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latin typeface="Lato"/>
              <a:ea typeface="Lato"/>
              <a:cs typeface="Lato"/>
              <a:sym typeface="Lato"/>
            </a:endParaRPr>
          </a:p>
        </p:txBody>
      </p:sp>
      <p:pic>
        <p:nvPicPr>
          <p:cNvPr id="187" name="Google Shape;187;p25"/>
          <p:cNvPicPr preferRelativeResize="0"/>
          <p:nvPr/>
        </p:nvPicPr>
        <p:blipFill rotWithShape="1">
          <a:blip r:embed="rId3">
            <a:alphaModFix/>
          </a:blip>
          <a:srcRect b="0" l="0" r="0" t="0"/>
          <a:stretch/>
        </p:blipFill>
        <p:spPr>
          <a:xfrm>
            <a:off x="729450" y="833375"/>
            <a:ext cx="7397600" cy="415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